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2485"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sk-SK"/>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sk-SK"/>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Nasledujúca prezentácia je určená pre mládež staršiu ako 11 rokov. Odporúčame vyhradiť si na prezentáciu, vedenie diskusie, videá a programovanie študentmi 90 minút. </a:t>
            </a:r>
            <a:endParaRPr lang="sk-SK" b="1" u="sng" dirty="0"/>
          </a:p>
          <a:p>
            <a:endParaRPr lang="sk-SK" b="1" u="sng" dirty="0"/>
          </a:p>
          <a:p>
            <a:r>
              <a:rPr lang="sk-SK" b="1" u="sng" dirty="0"/>
              <a:t>VZOROVÝ SKRIPT: </a:t>
            </a:r>
          </a:p>
          <a:p>
            <a:endParaRPr lang="sk-SK" b="1" u="sng" dirty="0"/>
          </a:p>
          <a:p>
            <a:pPr>
              <a:defRPr/>
            </a:pPr>
            <a:r>
              <a:rPr lang="sk-SK" dirty="0"/>
              <a:t>„</a:t>
            </a:r>
            <a:r>
              <a:rPr lang="sk-SK" kern="1200" dirty="0">
                <a:effectLst/>
                <a:latin typeface="+mn-lt"/>
              </a:rPr>
              <a:t>Ahojte, som &lt;name&gt; z organizácie &lt;organization&gt;. Vitajte na tohtoročnej kampani Hour of Code™! Hour of Code™ je</a:t>
            </a:r>
            <a:r>
              <a:rPr lang="sk-SK" dirty="0"/>
              <a:t> </a:t>
            </a:r>
            <a:r>
              <a:rPr lang="sk-SK" kern="1200" dirty="0">
                <a:effectLst/>
                <a:latin typeface="+mn-lt"/>
              </a:rPr>
              <a:t>celosvetová kampaň neziskovej organizácie Code.org na demystifikáciu programovania, ktorej cieľom je ukázať, že každý sa môže naučiť jeho základy. Dnes budete súčasťou tohto úsilia </a:t>
            </a:r>
            <a:r>
              <a:rPr lang="sk-SK" dirty="0"/>
              <a:t>a budete robiť nový kurz Minecraft Hour of Code™ od spoločnosti Microsoft.</a:t>
            </a:r>
            <a:r>
              <a:rPr lang="sk-SK" b="0" u="none" baseline="0" dirty="0"/>
              <a:t> Predtým si ale povieme niečo o tom, čo programovanie vlastne je, prečo je dôležité a ako môže mať pozitívny vplyv na váš život.“</a:t>
            </a:r>
            <a:endParaRPr lang="sk-SK" b="1" u="sng" dirty="0"/>
          </a:p>
          <a:p>
            <a:endParaRPr lang="sk-SK" b="1" u="sng" dirty="0"/>
          </a:p>
          <a:p>
            <a:r>
              <a:rPr lang="sk-SK" b="1" u="sng" dirty="0"/>
              <a:t>CIEĽ SNÍMKY:</a:t>
            </a:r>
            <a:r>
              <a:rPr lang="sk-SK" dirty="0"/>
              <a:t> </a:t>
            </a:r>
          </a:p>
          <a:p>
            <a:endParaRPr lang="sk-SK" b="0" u="none" baseline="0" dirty="0"/>
          </a:p>
          <a:p>
            <a:r>
              <a:rPr lang="sk-SK" b="0" u="none" baseline="0" dirty="0"/>
              <a:t>Nadchnúť účastníkov pre kampaň Hour of Code™!</a:t>
            </a:r>
          </a:p>
          <a:p>
            <a:endParaRPr lang="sk-SK" b="0" u="none" baseline="0" dirty="0"/>
          </a:p>
          <a:p>
            <a:r>
              <a:rPr lang="sk-SK" sz="1200" b="1" u="sng" kern="1200" dirty="0">
                <a:solidFill>
                  <a:schemeClr val="tx1"/>
                </a:solidFill>
                <a:effectLst/>
                <a:latin typeface="+mn-lt"/>
              </a:rPr>
              <a:t>POZNÁMKA MODERÁTORA:</a:t>
            </a:r>
          </a:p>
          <a:p>
            <a:r>
              <a:rPr lang="sk-SK" sz="1200" kern="1200" dirty="0">
                <a:solidFill>
                  <a:schemeClr val="tx1"/>
                </a:solidFill>
                <a:effectLst/>
                <a:latin typeface="+mn-lt"/>
              </a:rPr>
              <a:t>Väčšina snímok v prezentácii k podujatiu je navrhnutá tak, aby bola krátko prezentovaná, optimálne niekoľko sekúnd, aby ste vizuálne umocnili rýchlu prezentáciu založenú na a konverzácii s publikom.</a:t>
            </a:r>
            <a:endParaRPr lang="sk-SK" b="1" u="sng" dirty="0"/>
          </a:p>
          <a:p>
            <a:endParaRPr lang="sk-SK" b="1" dirty="0"/>
          </a:p>
          <a:p>
            <a:r>
              <a:rPr lang="sk-SK" b="1" u="sng" dirty="0"/>
              <a:t>POKYNY K OBRÁZKU NA TEJTO SNÍMKE:</a:t>
            </a:r>
          </a:p>
          <a:p>
            <a:r>
              <a:rPr lang="sk-SK" sz="1200" b="0" u="none" kern="1200" baseline="0" dirty="0">
                <a:solidFill>
                  <a:schemeClr val="tx1"/>
                </a:solidFill>
                <a:effectLst/>
                <a:latin typeface="+mn-lt"/>
              </a:rPr>
              <a:t>Tento obrázok predstavuje celosvetovú účasť na podujatiach Hour of Code™.</a:t>
            </a:r>
            <a:endParaRPr lang="sk-SK"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sk-SK"/>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„Je to tiež niečo, čo vám pomôže dosiahnuť s priateľmi mnoho cieľov, ako napríklad vytvorenie blogu, webovej lokality alebo aplikácie.“</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r>
              <a:rPr lang="sk-SK" b="1" u="sng" dirty="0"/>
              <a:t>CIEĽ SNÍMKY:</a:t>
            </a:r>
          </a:p>
          <a:p>
            <a:endParaRPr lang="sk-SK" b="1" u="sng" dirty="0"/>
          </a:p>
          <a:p>
            <a:r>
              <a:rPr lang="sk-SK" sz="1200" kern="1200" dirty="0">
                <a:solidFill>
                  <a:schemeClr val="tx1"/>
                </a:solidFill>
                <a:effectLst/>
                <a:latin typeface="+mn-lt"/>
              </a:rPr>
              <a:t>Na snímkach 9 až 12 ukazujeme</a:t>
            </a:r>
            <a:r>
              <a:rPr lang="sk-SK" dirty="0"/>
              <a:t> </a:t>
            </a:r>
            <a:r>
              <a:rPr lang="sk-SK" sz="1200" kern="1200" dirty="0">
                <a:solidFill>
                  <a:schemeClr val="tx1"/>
                </a:solidFill>
                <a:effectLst/>
                <a:latin typeface="+mn-lt"/>
              </a:rPr>
              <a:t>mladým ľuďom, aké môže byť programovanie zábavné. Naozaj chceme zdôrazniť, že programovanie </a:t>
            </a:r>
            <a:r>
              <a:rPr lang="sk-SK" sz="1200" b="1" kern="1200" dirty="0">
                <a:solidFill>
                  <a:schemeClr val="tx1"/>
                </a:solidFill>
                <a:effectLst/>
                <a:latin typeface="+mn-lt"/>
              </a:rPr>
              <a:t>je</a:t>
            </a:r>
            <a:r>
              <a:rPr lang="sk-SK" sz="1200" kern="1200" dirty="0">
                <a:solidFill>
                  <a:schemeClr val="tx1"/>
                </a:solidFill>
                <a:effectLst/>
                <a:latin typeface="+mn-lt"/>
              </a:rPr>
              <a:t>: </a:t>
            </a:r>
            <a:endParaRPr lang="sk-SK" dirty="0">
              <a:effectLst/>
            </a:endParaRPr>
          </a:p>
          <a:p>
            <a:pPr marL="628650" lvl="1" indent="-171450">
              <a:buFont typeface="Arial"/>
              <a:buChar char="•"/>
            </a:pPr>
            <a:r>
              <a:rPr lang="sk-SK" sz="1200" kern="1200" dirty="0">
                <a:solidFill>
                  <a:schemeClr val="tx1"/>
                </a:solidFill>
                <a:effectLst/>
                <a:latin typeface="+mn-lt"/>
              </a:rPr>
              <a:t>O spolupráci. </a:t>
            </a:r>
            <a:endParaRPr lang="sk-SK" dirty="0">
              <a:effectLst/>
            </a:endParaRPr>
          </a:p>
          <a:p>
            <a:pPr marL="628650" lvl="1" indent="-171450">
              <a:buFont typeface="Arial"/>
              <a:buChar char="•"/>
            </a:pPr>
            <a:r>
              <a:rPr lang="sk-SK" sz="1200" kern="1200" dirty="0">
                <a:solidFill>
                  <a:schemeClr val="tx1"/>
                </a:solidFill>
                <a:effectLst/>
                <a:latin typeface="+mn-lt"/>
              </a:rPr>
              <a:t>Je pre všetkých, bez rozdielu pohlavia.</a:t>
            </a:r>
            <a:endParaRPr lang="sk-SK" dirty="0">
              <a:effectLst/>
            </a:endParaRPr>
          </a:p>
          <a:p>
            <a:pPr marL="628650" lvl="1" indent="-171450">
              <a:buFont typeface="Arial"/>
              <a:buChar char="•"/>
            </a:pPr>
            <a:r>
              <a:rPr lang="sk-SK" sz="1200" kern="1200" dirty="0">
                <a:solidFill>
                  <a:schemeClr val="tx1"/>
                </a:solidFill>
                <a:effectLst/>
                <a:latin typeface="+mn-lt"/>
              </a:rPr>
              <a:t>Pre introvertov aj extrovertov. </a:t>
            </a:r>
            <a:endParaRPr lang="sk-SK" dirty="0">
              <a:effectLst/>
            </a:endParaRPr>
          </a:p>
          <a:p>
            <a:pPr marL="628650" lvl="1" indent="-171450">
              <a:buFont typeface="Arial"/>
              <a:buChar char="•"/>
            </a:pPr>
            <a:r>
              <a:rPr lang="sk-SK" sz="1200" kern="1200" dirty="0">
                <a:solidFill>
                  <a:schemeClr val="tx1"/>
                </a:solidFill>
                <a:effectLst/>
                <a:latin typeface="+mn-lt"/>
              </a:rPr>
              <a:t>O riešení problémov. Programovanie v skutočnosti zahŕňa veľmi málo matematiky. </a:t>
            </a:r>
            <a:endParaRPr lang="sk-SK" dirty="0">
              <a:effectLst/>
            </a:endParaRPr>
          </a:p>
          <a:p>
            <a:pPr marL="628650" lvl="1" indent="-171450">
              <a:buFont typeface="Arial"/>
              <a:buChar char="•"/>
            </a:pPr>
            <a:r>
              <a:rPr lang="sk-SK" sz="1200" kern="1200" dirty="0">
                <a:solidFill>
                  <a:schemeClr val="tx1"/>
                </a:solidFill>
                <a:effectLst/>
                <a:latin typeface="+mn-lt"/>
              </a:rPr>
              <a:t>Pre ľudí, ktorí chcú používať počítače, aby sa mohli naplno venovať svojim záujmom. </a:t>
            </a:r>
            <a:endParaRPr lang="sk-SK" dirty="0">
              <a:effectLst/>
            </a:endParaRP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Ak sa má tento obrázok vymeniť, uistite sa, že nový obrázok spĺňa nasledujúce kritériá: </a:t>
            </a:r>
            <a:endParaRPr lang="sk-SK" dirty="0"/>
          </a:p>
          <a:p>
            <a:pPr marL="628650" lvl="1" indent="-171450">
              <a:buFont typeface="Arial"/>
              <a:buChar char="•"/>
            </a:pPr>
            <a:r>
              <a:rPr lang="sk-SK" sz="1200" kern="1200" dirty="0">
                <a:solidFill>
                  <a:schemeClr val="tx1"/>
                </a:solidFill>
                <a:effectLst/>
                <a:latin typeface="+mn-lt"/>
              </a:rPr>
              <a:t>Zobrazuje dospievajúcich chlapcov aj dievčatá/študentov strednej školy </a:t>
            </a:r>
            <a:endParaRPr lang="sk-SK" dirty="0">
              <a:effectLst/>
            </a:endParaRPr>
          </a:p>
          <a:p>
            <a:pPr marL="628650" lvl="1" indent="-171450">
              <a:buFont typeface="Arial"/>
              <a:buChar char="•"/>
            </a:pPr>
            <a:r>
              <a:rPr lang="sk-SK" sz="1200" kern="1200" dirty="0">
                <a:solidFill>
                  <a:schemeClr val="tx1"/>
                </a:solidFill>
                <a:effectLst/>
                <a:latin typeface="+mn-lt"/>
              </a:rPr>
              <a:t>Zobrazuje účastníkov, ako si užívajú pohodu s technológiami</a:t>
            </a:r>
            <a:endParaRPr lang="sk-SK" dirty="0">
              <a:effectLst/>
            </a:endParaRPr>
          </a:p>
          <a:p>
            <a:pPr marL="628650" lvl="1" indent="-171450">
              <a:buFont typeface="Arial"/>
              <a:buChar char="•"/>
            </a:pPr>
            <a:r>
              <a:rPr lang="sk-SK" sz="1200" kern="1200" dirty="0">
                <a:solidFill>
                  <a:schemeClr val="tx1"/>
                </a:solidFill>
                <a:effectLst/>
                <a:latin typeface="+mn-lt"/>
              </a:rPr>
              <a:t>Zobrazuje skupinu ľudí, nielen jednotlivcov </a:t>
            </a:r>
            <a:endParaRPr lang="sk-SK" dirty="0">
              <a:effectLst/>
            </a:endParaRPr>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sk-SK"/>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„Teraz sa naozaj ponorme do toho, o čom vlastne programovanie je.“</a:t>
            </a:r>
          </a:p>
          <a:p>
            <a:endParaRPr lang="sk-SK" b="1" u="sng" dirty="0"/>
          </a:p>
          <a:p>
            <a:r>
              <a:rPr lang="sk-SK" b="1" u="sng" dirty="0"/>
              <a:t>CIEĽ SNÍMKY:</a:t>
            </a:r>
          </a:p>
          <a:p>
            <a:endParaRPr lang="sk-SK" b="1" u="sng" dirty="0"/>
          </a:p>
          <a:p>
            <a:r>
              <a:rPr lang="sk-SK" b="0" u="none" dirty="0"/>
              <a:t>Pripraviť nasledujúcu časť a vzbudiť v mladých ľuďoch záujem o to, čo programovanie v skutočnosti je.</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N/A</a:t>
            </a:r>
          </a:p>
          <a:p>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sk-SK"/>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sz="1200" kern="1200" dirty="0">
                <a:solidFill>
                  <a:schemeClr val="tx1"/>
                </a:solidFill>
                <a:effectLst/>
                <a:latin typeface="+mn-lt"/>
              </a:rPr>
              <a:t>„Programovanie nie je len o napísaní programu alebo zadávaní pokynov počítaču. Je o spolupráci s priateľmi pri riešení problému novým spôsobom.“</a:t>
            </a:r>
          </a:p>
          <a:p>
            <a:endParaRPr lang="sk-SK"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p>
          <a:p>
            <a:endParaRPr lang="sk-SK" b="1" u="sng" dirty="0"/>
          </a:p>
          <a:p>
            <a:r>
              <a:rPr lang="sk-SK" b="0" dirty="0"/>
              <a:t>Ukázať mladým ľuďom, že programovanie vyžaduje aktívnu myseľ a ľudí, ktorí majú radi hádanky, radi opravujú veci a hľadajú riešenia.</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lvl="1" indent="-171450">
              <a:buFont typeface="Arial"/>
              <a:buChar char="•"/>
            </a:pPr>
            <a:r>
              <a:rPr lang="sk-SK"/>
              <a:t>Skupina spolupracujúcich mladých ľudí pozerajúcich na počítač alebo tablet.</a:t>
            </a:r>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sk-SK"/>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„Ide o kombináciu vašej tvorivosti s výkonom počítačov, aby ste vytvorili niečo, čo vás nadchne.“</a:t>
            </a: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Rozšíriť predstavu mladých ľudí o tom, s čím sa programovanie spája. </a:t>
            </a:r>
            <a:endParaRPr lang="sk-SK" b="1" u="sng" dirty="0"/>
          </a:p>
          <a:p>
            <a:endParaRPr lang="sk-SK" b="1" dirty="0"/>
          </a:p>
          <a:p>
            <a:r>
              <a:rPr lang="sk-SK" b="1" u="sng" dirty="0"/>
              <a:t>POKYNY K OBRÁZKU NA TEJTO SNÍMKE:</a:t>
            </a:r>
          </a:p>
          <a:p>
            <a:endParaRPr lang="sk-S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Zobrazuje umenie, ktoré sa zvyčajne nespája s programovaním, akým je napr. hudba alebo výtvarné umenie.</a:t>
            </a:r>
            <a:endParaRPr lang="sk-SK" sz="1200" kern="1200" dirty="0">
              <a:solidFill>
                <a:schemeClr val="tx1"/>
              </a:solidFill>
              <a:effectLst/>
              <a:latin typeface="+mn-lt"/>
              <a:ea typeface="+mn-ea"/>
              <a:cs typeface="+mn-cs"/>
            </a:endParaRPr>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sk-SK"/>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„Vytvorenie niečoho nového je tiež o spoločnej práci.“</a:t>
            </a:r>
          </a:p>
          <a:p>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Zmeniť mylnú predstavu, že programovanie je zvyčajne činnosť, ktorú človek vykonáva úplne sám.</a:t>
            </a:r>
            <a:r>
              <a:rPr lang="sk-SK" dirty="0"/>
              <a:t> Každý môže programovať – ide o činnosť, ktorá je prístupná a zábavná. </a:t>
            </a:r>
            <a:endParaRPr lang="sk-SK" b="0" u="none" dirty="0"/>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Skupina zabávajúcich sa mladých ľudí.</a:t>
            </a:r>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sk-SK"/>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sz="1200" kern="1200" dirty="0">
                <a:solidFill>
                  <a:schemeClr val="tx1"/>
                </a:solidFill>
                <a:effectLst/>
                <a:latin typeface="+mn-lt"/>
              </a:rPr>
              <a:t>„Čo radi robíte s priateľmi?</a:t>
            </a:r>
            <a:r>
              <a:rPr lang="sk-SK" dirty="0"/>
              <a:t> </a:t>
            </a:r>
            <a:r>
              <a:rPr lang="sk-SK" sz="1200" kern="1200" dirty="0">
                <a:solidFill>
                  <a:schemeClr val="tx1"/>
                </a:solidFill>
                <a:effectLst/>
                <a:latin typeface="+mn-lt"/>
              </a:rPr>
              <a:t>Môže to byť čokoľvek – dobrovoľníctvo, šport, móda, videohry.“</a:t>
            </a:r>
            <a:endParaRPr lang="sk-SK" b="1" u="sng" dirty="0"/>
          </a:p>
          <a:p>
            <a:endParaRPr lang="sk-SK" b="1" u="sng" dirty="0"/>
          </a:p>
          <a:p>
            <a:r>
              <a:rPr lang="sk-SK" b="1" u="sng" dirty="0"/>
              <a:t>CIEĽ SNÍMKY:</a:t>
            </a:r>
          </a:p>
          <a:p>
            <a:endParaRPr lang="sk-SK" b="1" u="sng" dirty="0"/>
          </a:p>
          <a:p>
            <a:r>
              <a:rPr lang="sk-SK" sz="1200" kern="1200" dirty="0">
                <a:solidFill>
                  <a:schemeClr val="tx1"/>
                </a:solidFill>
                <a:effectLst/>
                <a:latin typeface="+mn-lt"/>
              </a:rPr>
              <a:t>Predstaviť programovanie ako spoločenskú aktivitu, ktorá zúročí schopnosti mladých ľudí.</a:t>
            </a:r>
            <a:endParaRPr lang="sk-SK" b="1" u="sng" dirty="0"/>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sk-SK"/>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„Programovanie môže byť skutočne relevantné v prípade všetkých vecí, ktoré radi robíte.“</a:t>
            </a:r>
          </a:p>
          <a:p>
            <a:endParaRPr lang="sk-SK" b="0" u="none" baseline="0" dirty="0"/>
          </a:p>
          <a:p>
            <a:r>
              <a:rPr lang="sk-SK" b="0" u="none" baseline="0" dirty="0"/>
              <a:t>*PRÍKLADY, KTORÉ JE DOBRÉ ZMIENIŤ</a:t>
            </a:r>
          </a:p>
          <a:p>
            <a:pPr marL="628650" lvl="1" indent="-171450">
              <a:buFont typeface="Arial"/>
              <a:buChar char="•"/>
            </a:pPr>
            <a:r>
              <a:rPr lang="sk-SK" sz="1200" kern="1200" dirty="0">
                <a:solidFill>
                  <a:schemeClr val="tx1"/>
                </a:solidFill>
                <a:effectLst/>
                <a:latin typeface="+mn-lt"/>
              </a:rPr>
              <a:t>Ak sa niekto zaujíma o </a:t>
            </a:r>
            <a:r>
              <a:rPr lang="sk-SK" sz="1200" b="1" kern="1200" dirty="0">
                <a:solidFill>
                  <a:schemeClr val="tx1"/>
                </a:solidFill>
                <a:effectLst/>
                <a:latin typeface="+mn-lt"/>
              </a:rPr>
              <a:t>videohry</a:t>
            </a:r>
            <a:r>
              <a:rPr lang="sk-SK" sz="1200" kern="1200" dirty="0">
                <a:solidFill>
                  <a:schemeClr val="tx1"/>
                </a:solidFill>
                <a:effectLst/>
                <a:latin typeface="+mn-lt"/>
              </a:rPr>
              <a:t>, môže použiť programovanie a vytvoriť svoje vlastné hry.</a:t>
            </a:r>
            <a:endParaRPr lang="sk-SK" dirty="0">
              <a:effectLst/>
            </a:endParaRPr>
          </a:p>
          <a:p>
            <a:pPr marL="628650" lvl="1" indent="-171450">
              <a:buFont typeface="Arial"/>
              <a:buChar char="•"/>
            </a:pPr>
            <a:r>
              <a:rPr lang="sk-SK" sz="1200" kern="1200" dirty="0">
                <a:solidFill>
                  <a:schemeClr val="tx1"/>
                </a:solidFill>
                <a:effectLst/>
                <a:latin typeface="+mn-lt"/>
              </a:rPr>
              <a:t>Ľudia, ktorí sa zaujímajú o </a:t>
            </a:r>
            <a:r>
              <a:rPr lang="sk-SK" sz="1200" b="1" kern="1200" dirty="0">
                <a:solidFill>
                  <a:schemeClr val="tx1"/>
                </a:solidFill>
                <a:effectLst/>
                <a:latin typeface="+mn-lt"/>
              </a:rPr>
              <a:t>módu</a:t>
            </a:r>
            <a:r>
              <a:rPr lang="sk-SK" sz="1200" kern="1200" dirty="0">
                <a:solidFill>
                  <a:schemeClr val="tx1"/>
                </a:solidFill>
                <a:effectLst/>
                <a:latin typeface="+mn-lt"/>
              </a:rPr>
              <a:t>, si môžu vytvoriť vlastný blog a propagovať svoje vlastné módne tipy.</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Účastníci, ktorí sa zaujímajú o </a:t>
            </a:r>
            <a:r>
              <a:rPr lang="sk-SK" sz="1200" b="1" kern="1200" dirty="0">
                <a:solidFill>
                  <a:schemeClr val="tx1"/>
                </a:solidFill>
                <a:effectLst/>
                <a:latin typeface="+mn-lt"/>
              </a:rPr>
              <a:t>literatúru</a:t>
            </a:r>
            <a:r>
              <a:rPr lang="sk-SK" sz="1200" kern="1200" dirty="0">
                <a:solidFill>
                  <a:schemeClr val="tx1"/>
                </a:solidFill>
                <a:effectLst/>
                <a:latin typeface="+mn-lt"/>
              </a:rPr>
              <a:t>, môžu vytvoriť stránky, na ktorých sa podelia o svoje tipy na čítanie a svoje vlastné recenzie. </a:t>
            </a:r>
            <a:endParaRPr lang="sk-SK" b="0" u="none" dirty="0"/>
          </a:p>
          <a:p>
            <a:endParaRPr lang="sk-SK" b="1" u="sng" dirty="0"/>
          </a:p>
          <a:p>
            <a:r>
              <a:rPr lang="sk-SK" b="1" u="sng" dirty="0"/>
              <a:t>CIEĽ SNÍMKY:</a:t>
            </a:r>
          </a:p>
          <a:p>
            <a:pPr marL="0" marR="0" indent="0" algn="l" defTabSz="914400" rtl="0" eaLnBrk="1" fontAlgn="auto" latinLnBrk="0" hangingPunct="1">
              <a:lnSpc>
                <a:spcPct val="100000"/>
              </a:lnSpc>
              <a:spcBef>
                <a:spcPts val="0"/>
              </a:spcBef>
              <a:spcAft>
                <a:spcPts val="0"/>
              </a:spcAft>
              <a:buClrTx/>
              <a:buSzTx/>
              <a:buFontTx/>
              <a:buNone/>
              <a:tabLst/>
              <a:defRPr/>
            </a:pPr>
            <a:endParaRPr lang="sk-SK"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Vzhľadom na význam, ktorý má sociálny vplyv v tomto veku, je dôležité uviesť, že programovanie sa môže uplatniť v akomkoľvek aspekte života a že nejde o žiadnu odchýlku od normy. </a:t>
            </a:r>
            <a:endParaRPr lang="sk-SK" b="1" u="sng" dirty="0"/>
          </a:p>
          <a:p>
            <a:endParaRPr lang="sk-SK" b="1" dirty="0"/>
          </a:p>
          <a:p>
            <a:r>
              <a:rPr lang="sk-SK" b="1" u="sng" dirty="0"/>
              <a:t>POKYNY K OBRÁZKU NA TEJTO SNÍMKE:</a:t>
            </a:r>
          </a:p>
          <a:p>
            <a:endParaRPr lang="sk-S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Ako tento obrázok sme vybrali prskavku, aby sme zdôraznili iskru nového chápania programovania.</a:t>
            </a: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Obrázok alebo .gif zobrazuje začiatok niečoho nového alebo rozšírenie obzorov.</a:t>
            </a:r>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k-SK"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sk-SK"/>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„O chvíľu začneme, takže chcem, aby ste počas hrania premýšľali o všetkom, o čom sme sa rozprávali, a zamyslite sa nad tým, ako môžete použiť programovanie vo svojom každodennom živote.“</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p>
          <a:p>
            <a:endParaRPr lang="sk-SK" b="1" u="sng" dirty="0"/>
          </a:p>
          <a:p>
            <a:r>
              <a:rPr lang="sk-SK" b="0" u="none" dirty="0"/>
              <a:t>Zabezpečiť, aby študenti premýšľali o všetkom, čo v prezentácii videli, kým budú prechádzať kurzom Hour of Code™. </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Tu sme použili obrázok fotografa, aby sme znovu zdôraznili, že programovanie môže byť užitočné pri pestovaní rôznych koníčkov.</a:t>
            </a: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Obrázok alebo .gif niečoho, čo sa zvyčajne nespája s programovaním.</a:t>
            </a:r>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sk-SK"/>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b="1" u="sng" dirty="0"/>
          </a:p>
          <a:p>
            <a:r>
              <a:rPr lang="sk-SK" b="0" u="none" dirty="0"/>
              <a:t>„OK, pustime sa do toho!“</a:t>
            </a:r>
          </a:p>
          <a:p>
            <a:endParaRPr lang="sk-SK" b="1" u="sng" dirty="0"/>
          </a:p>
          <a:p>
            <a:r>
              <a:rPr lang="sk-SK" b="1" u="sng" dirty="0"/>
              <a:t>CIEĽ SNÍMKY:</a:t>
            </a:r>
          </a:p>
          <a:p>
            <a:endParaRPr lang="sk-SK" b="0" u="none" dirty="0"/>
          </a:p>
          <a:p>
            <a:r>
              <a:rPr lang="sk-SK" b="0" u="none" dirty="0"/>
              <a:t>Predstaviť kurz Hour of Code™.</a:t>
            </a:r>
            <a:endParaRPr lang="sk-SK" b="1" dirty="0"/>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Obrázok alebo .gif mladých ľudí, ktorí viditeľne prejavujú radosť.</a:t>
            </a:r>
            <a:endParaRPr lang="sk-SK"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sk-SK"/>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„Ste pripravení pustiť sa do programovania? Tak teda poďme na to! „Súčasťou dnešného kurzu </a:t>
            </a:r>
            <a:r>
              <a:rPr lang="sk-SK" sz="1200" dirty="0">
                <a:solidFill>
                  <a:schemeClr val="bg1"/>
                </a:solidFill>
                <a:latin typeface="Segoe UI Light" panose="020B0502040204020203" pitchFamily="34" charset="0"/>
              </a:rPr>
              <a:t>Hour of Code™</a:t>
            </a:r>
            <a:r>
              <a:rPr lang="sk-SK" b="0" u="none" baseline="0" dirty="0"/>
              <a:t> je </a:t>
            </a:r>
            <a:r>
              <a:rPr lang="sk-SK" sz="1200" kern="1200" dirty="0">
                <a:solidFill>
                  <a:schemeClr val="tx1"/>
                </a:solidFill>
                <a:effectLst/>
                <a:latin typeface="+mn-lt"/>
              </a:rPr>
              <a:t>kurz inšpirovaný hrou Minecraft</a:t>
            </a:r>
            <a:r>
              <a:rPr lang="sk-SK" b="0" u="none" baseline="0" dirty="0"/>
              <a:t>! V</a:t>
            </a:r>
            <a:r>
              <a:rPr lang="sk-SK" sz="1200" kern="1200" dirty="0">
                <a:solidFill>
                  <a:schemeClr val="tx1"/>
                </a:solidFill>
                <a:effectLst/>
                <a:latin typeface="+mn-lt"/>
              </a:rPr>
              <a:t> kurze sa používajú postavičky a koncepty z videohry Minecraft, nejde ale o samotnú hru.</a:t>
            </a:r>
            <a:r>
              <a:rPr lang="sk-SK" dirty="0"/>
              <a:t> </a:t>
            </a:r>
            <a:r>
              <a:rPr lang="sk-SK" sz="1200" kern="1200" dirty="0">
                <a:solidFill>
                  <a:schemeClr val="tx1"/>
                </a:solidFill>
                <a:effectLst/>
                <a:latin typeface="+mn-lt"/>
              </a:rPr>
              <a:t>V kurze Minecraft Hour of Code™ sa stretnete s Agentom a naučíte sa používať techniky programovania, ako sú slučky, ladenie a funkcie, ktoré vám pomôžu navrhnúť vlastné riešenia hádaniek a sledovať, ako Agent vykoná vaše príkazy.</a:t>
            </a:r>
            <a:endParaRPr lang="sk-SK" sz="1200" b="0" baseline="0" dirty="0"/>
          </a:p>
          <a:p>
            <a:endParaRPr lang="sk-SK" b="0" u="none" dirty="0"/>
          </a:p>
          <a:p>
            <a:endParaRPr lang="sk-SK" b="0" u="none" dirty="0"/>
          </a:p>
          <a:p>
            <a:endParaRPr lang="sk-SK" b="1" u="sng" dirty="0"/>
          </a:p>
          <a:p>
            <a:r>
              <a:rPr lang="sk-SK" b="1" u="sng" dirty="0"/>
              <a:t>CIEĽ SNÍMKY:</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Predstaviť kurz </a:t>
            </a:r>
            <a:r>
              <a:rPr lang="sk-SK" sz="1200" dirty="0">
                <a:solidFill>
                  <a:schemeClr val="bg1"/>
                </a:solidFill>
                <a:latin typeface="Segoe UI Light" panose="020B0502040204020203" pitchFamily="34" charset="0"/>
              </a:rPr>
              <a:t>Hour of Code™</a:t>
            </a:r>
          </a:p>
          <a:p>
            <a:endParaRPr lang="sk-SK" b="1"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1" u="sng" dirty="0"/>
              <a:t>POZNÁMKA MODERÁTORA:</a:t>
            </a:r>
          </a:p>
          <a:p>
            <a:pPr>
              <a:defRPr/>
            </a:pPr>
            <a:r>
              <a:rPr lang="sk-SK" b="0" dirty="0"/>
              <a:t>Existujú viaceré kurzy Minecraft. Začnite tohtoročným</a:t>
            </a:r>
            <a:r>
              <a:rPr lang="sk-SK" dirty="0"/>
              <a:t> kurzom</a:t>
            </a:r>
            <a:r>
              <a:rPr lang="sk-SK" b="0" dirty="0"/>
              <a:t> a absolvujte aj ostatné kurzy, ak onedlho končia. V každom kurze sa vyučujú rôzne koncepty, takže absolvovať</a:t>
            </a:r>
            <a:r>
              <a:rPr lang="sk-SK" dirty="0"/>
              <a:t> ich</a:t>
            </a:r>
            <a:r>
              <a:rPr lang="sk-SK" b="0" dirty="0"/>
              <a:t> všetky je skvelý nápad!</a:t>
            </a:r>
            <a:r>
              <a:rPr lang="sk-SK" dirty="0"/>
              <a:t> </a:t>
            </a:r>
            <a:endParaRPr lang="sk-SK" b="0" dirty="0"/>
          </a:p>
          <a:p>
            <a:endParaRPr lang="sk-SK" sz="1200" b="1" u="sng" kern="1200" baseline="0" dirty="0">
              <a:solidFill>
                <a:schemeClr val="tx1"/>
              </a:solidFill>
              <a:effectLst/>
              <a:latin typeface="+mn-lt"/>
              <a:ea typeface="+mn-ea"/>
              <a:cs typeface="+mn-cs"/>
            </a:endParaRPr>
          </a:p>
          <a:p>
            <a:r>
              <a:rPr lang="sk-SK" sz="1200" kern="1200" dirty="0">
                <a:solidFill>
                  <a:schemeClr val="tx1"/>
                </a:solidFill>
                <a:effectLst/>
                <a:latin typeface="+mn-lt"/>
              </a:rPr>
              <a:t>Ak nemôžete každému účastníkovi poskytnúť samostatné zariadenie, vytvorte páry a nechajte všetkých účastníkov v pároch prejsť každým krokom každej lekcie, aby všetci mali šancu byť aktívni a oboznámiť sa s obsahom jednotlivých lekcií. Odporúčame, aby hádanky riešili jednotlivci samostatne.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Po pätnástich minútach pochváľte skupinu za dosiahnutý pokrok a napísaný kód.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sk-SK" sz="1200" b="0" u="none" kern="1200" dirty="0">
                <a:solidFill>
                  <a:schemeClr val="tx1"/>
                </a:solidFill>
                <a:effectLst/>
                <a:latin typeface="+mn-lt"/>
              </a:rPr>
              <a:t>Účastníkov, ktorí dokončili kurz a sú pokročilejší, vyzvite, aby si prešli hrou v kurze cestou </a:t>
            </a:r>
            <a:r>
              <a:rPr lang="sk-SK" sz="1200" b="1" u="none" kern="1200" dirty="0">
                <a:solidFill>
                  <a:schemeClr val="tx1"/>
                </a:solidFill>
                <a:effectLst/>
                <a:latin typeface="+mn-lt"/>
              </a:rPr>
              <a:t>Diamond Path</a:t>
            </a:r>
            <a:r>
              <a:rPr lang="sk-SK" sz="1200" b="0" u="none" kern="1200" dirty="0">
                <a:solidFill>
                  <a:schemeClr val="tx1"/>
                </a:solidFill>
                <a:effectLst/>
                <a:latin typeface="+mn-lt"/>
              </a:rPr>
              <a:t>. Táto cesta zahŕňa ďalšie výzvy na programovanie, ktoré musia dokončiť, aby v danej úrovni získali diamant.</a:t>
            </a:r>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k-SK" b="0" dirty="0"/>
          </a:p>
          <a:p>
            <a:r>
              <a:rPr lang="sk-SK"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sk-SK"/>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dirty="0"/>
              <a:t>„Možno už viete, že programovanie je to, čo ľudia používajú na zadávanie pokynov technológiám. Počítače nerozumejú slovenčine, takže im musíme zadávať príkazy v jazyku, ktorému rozumejú. Tým jazykom je kód. </a:t>
            </a:r>
            <a:r>
              <a:rPr lang="sk-SK" dirty="0"/>
              <a:t>Čo ale možno neviete je, že programovanie nie je len pre softvérových inžinierov a ľudí v technickom svete. Programovanie je úžasná zručnosť, ktorú sa môže naučiť hocikto! </a:t>
            </a:r>
            <a:endParaRPr lang="sk-SK" b="0" i="0" baseline="0" dirty="0"/>
          </a:p>
          <a:p>
            <a:endParaRPr lang="sk-SK"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POZNÁMKA MODERÁTORA:</a:t>
            </a:r>
            <a:endParaRPr lang="sk-SK"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baseline="0" dirty="0"/>
              <a:t>Video sa prehrá automaticky, keď prejdete na ďalšiu snímku. </a:t>
            </a:r>
            <a:endParaRPr lang="sk-SK" b="1" u="sng" dirty="0"/>
          </a:p>
          <a:p>
            <a:endParaRPr lang="sk-SK" b="1" u="sng" dirty="0"/>
          </a:p>
          <a:p>
            <a:r>
              <a:rPr lang="sk-SK" b="1" u="sng" dirty="0"/>
              <a:t>CIEĽ SNÍMKY:</a:t>
            </a:r>
            <a:r>
              <a:rPr lang="sk-SK" dirty="0"/>
              <a:t> </a:t>
            </a:r>
          </a:p>
          <a:p>
            <a:endParaRPr lang="sk-SK" b="1" u="none" dirty="0"/>
          </a:p>
          <a:p>
            <a:r>
              <a:rPr lang="sk-SK" b="0" u="none" dirty="0"/>
              <a:t>Nasledujúca časť má zmeniť mylnú predstavu o programovaní, ktorú má mnoho mladých ľudí. </a:t>
            </a:r>
            <a:endParaRPr lang="sk-SK" b="1" u="sng" dirty="0"/>
          </a:p>
          <a:p>
            <a:endParaRPr lang="sk-SK" b="1" dirty="0"/>
          </a:p>
          <a:p>
            <a:r>
              <a:rPr lang="sk-SK" b="1" u="sng" dirty="0"/>
              <a:t>POKYNY K OBRÁZKU NA TEJTO SNÍMKE:</a:t>
            </a:r>
          </a:p>
          <a:p>
            <a:r>
              <a:rPr lang="sk-SK" sz="1200" b="0" u="none" kern="1200" baseline="0" dirty="0">
                <a:solidFill>
                  <a:schemeClr val="tx1"/>
                </a:solidFill>
                <a:effectLst/>
                <a:latin typeface="+mn-lt"/>
              </a:rPr>
              <a:t>Toto je 8-krát opakovaný obrázok Binárny kód sveta Hello.</a:t>
            </a:r>
            <a:endParaRPr lang="sk-SK"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sk-SK"/>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endParaRPr lang="sk-SK" b="0" u="none" dirty="0"/>
          </a:p>
          <a:p>
            <a:endParaRPr lang="sk-SK" b="0" u="none" dirty="0"/>
          </a:p>
          <a:p>
            <a:r>
              <a:rPr lang="sk-SK" b="0" u="none" dirty="0"/>
              <a:t>„Teraz prejdite na stránku </a:t>
            </a:r>
            <a:r>
              <a:rPr lang="sk-SK" sz="1200" b="0" u="none" dirty="0">
                <a:solidFill>
                  <a:schemeClr val="bg1"/>
                </a:solidFill>
                <a:latin typeface="Segoe Pro Light" charset="0"/>
              </a:rPr>
              <a:t>code.org</a:t>
            </a:r>
            <a:r>
              <a:rPr lang="sk-SK" sz="1200" dirty="0">
                <a:solidFill>
                  <a:schemeClr val="bg1"/>
                </a:solidFill>
                <a:latin typeface="Segoe Pro Light" charset="0"/>
              </a:rPr>
              <a:t>/Minecraft</a:t>
            </a:r>
            <a:r>
              <a:rPr lang="sk-SK" b="0" u="none" baseline="0" dirty="0"/>
              <a:t>, pohľadajte na nej kurz </a:t>
            </a:r>
            <a:r>
              <a:rPr lang="sk-SK" sz="1200" kern="1200" dirty="0">
                <a:solidFill>
                  <a:schemeClr val="tx1"/>
                </a:solidFill>
                <a:effectLst/>
                <a:latin typeface="+mn-lt"/>
              </a:rPr>
              <a:t>Minecraft Hour of Code™ Hero’s Journey </a:t>
            </a:r>
            <a:r>
              <a:rPr lang="sk-SK" b="0" u="none" baseline="0" dirty="0"/>
              <a:t>a pustite sa do plnenia jednotlivých úloh! “</a:t>
            </a:r>
            <a:endParaRPr lang="sk-SK" b="1" u="sng" dirty="0"/>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Poskytnúť ľuďom čas na získanie kurzu.</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baseline="0" dirty="0"/>
          </a:p>
          <a:p>
            <a:r>
              <a:rPr lang="sk-SK" b="1" u="sng" baseline="0" dirty="0"/>
              <a:t>POZNÁMKA MODERÁTORA: </a:t>
            </a:r>
          </a:p>
          <a:p>
            <a:pPr marL="628650" lvl="1" indent="-171450">
              <a:buFont typeface="Arial"/>
              <a:buChar char="•"/>
            </a:pPr>
            <a:r>
              <a:rPr lang="sk-SK" dirty="0"/>
              <a:t>Ponechajte túto snímku počas kurzu zobrazenú a prejdite na ďalšiu </a:t>
            </a:r>
            <a:r>
              <a:rPr lang="sk-SK" i="1" baseline="0" dirty="0"/>
              <a:t>len</a:t>
            </a:r>
            <a:r>
              <a:rPr lang="sk-SK" dirty="0"/>
              <a:t> vtedy, keď sa vaša skupina blíži ku koncu kurzu.</a:t>
            </a:r>
          </a:p>
          <a:p>
            <a:pPr marL="628650" lvl="1" indent="-171450">
              <a:buFont typeface="Arial"/>
              <a:buChar char="•"/>
            </a:pPr>
            <a:r>
              <a:rPr lang="sk-SK" sz="1200" kern="1200" dirty="0">
                <a:solidFill>
                  <a:schemeClr val="tx1"/>
                </a:solidFill>
                <a:effectLst/>
                <a:latin typeface="+mn-lt"/>
              </a:rPr>
              <a:t>Ak sa účastníci prihlásia do kurzu, pokrok sa uloží v úrovniach, aby sa účastníci mohli vrátiť v prípade, že kurz nedokončia. </a:t>
            </a:r>
          </a:p>
          <a:p>
            <a:pPr marL="628650" lvl="1" indent="-171450">
              <a:buFont typeface="Arial"/>
              <a:buChar char="•"/>
            </a:pPr>
            <a:r>
              <a:rPr lang="sk-SK" sz="1200" kern="1200" dirty="0">
                <a:solidFill>
                  <a:schemeClr val="tx1"/>
                </a:solidFill>
                <a:effectLst/>
                <a:latin typeface="+mn-lt"/>
              </a:rPr>
              <a:t>Keďže ide o voľnú hru a otvorený priestor na vytvorenie čohokoľvek, uvedomte si riziká spojené s mládežou a obsahom generovaným používateľmi.</a:t>
            </a:r>
            <a:endParaRPr lang="sk-SK" baseline="0" dirty="0"/>
          </a:p>
          <a:p>
            <a:pPr marL="0" lvl="0" indent="0">
              <a:buFont typeface="Arial"/>
              <a:buNone/>
            </a:pPr>
            <a:endParaRPr lang="sk-SK" baseline="0" dirty="0">
              <a:highlight>
                <a:srgbClr val="FFFF00"/>
              </a:highlight>
            </a:endParaRPr>
          </a:p>
          <a:p>
            <a:pPr marL="0" lvl="0" indent="0">
              <a:buFont typeface="Arial"/>
              <a:buNone/>
            </a:pPr>
            <a:r>
              <a:rPr lang="sk-SK" b="1" u="sng" baseline="0" dirty="0">
                <a:highlight>
                  <a:srgbClr val="FFFF00"/>
                </a:highlight>
              </a:rPr>
              <a:t>AK MÁTE OBMEDZENÝ ČAS:</a:t>
            </a:r>
          </a:p>
          <a:p>
            <a:pPr marL="628650" lvl="1" indent="-171450">
              <a:buFont typeface="Arial"/>
              <a:buChar char="•"/>
            </a:pPr>
            <a:r>
              <a:rPr lang="sk-SK" sz="1200" kern="1200" dirty="0">
                <a:solidFill>
                  <a:schemeClr val="tx1"/>
                </a:solidFill>
                <a:effectLst/>
                <a:highlight>
                  <a:srgbClr val="FFFF00"/>
                </a:highlight>
                <a:latin typeface="+mn-lt"/>
              </a:rPr>
              <a:t>Vyriešte toľko hádaniek, koľko je možné. Technicky zdatné deti ich môžu všetky dokončiť v priebehu 50 až 60 minút.</a:t>
            </a:r>
          </a:p>
          <a:p>
            <a:pPr marL="628650" lvl="1" indent="-171450">
              <a:buFont typeface="Arial"/>
              <a:buChar char="•"/>
            </a:pPr>
            <a:r>
              <a:rPr lang="sk-SK" sz="1200" kern="1200" dirty="0">
                <a:solidFill>
                  <a:schemeClr val="tx1"/>
                </a:solidFill>
                <a:effectLst/>
                <a:highlight>
                  <a:srgbClr val="FFFF00"/>
                </a:highlight>
                <a:latin typeface="+mn-lt"/>
              </a:rPr>
              <a:t>Pochváľte študentov za to, čo dokázali, a dajte im vedieť, že môžu znova programovať z domu.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b="1" u="sng" baseline="0" dirty="0">
                <a:highlight>
                  <a:srgbClr val="FFFF00"/>
                </a:highlight>
              </a:rPr>
              <a:t>AK MÁTE ČAS NAVYŠE:</a:t>
            </a:r>
          </a:p>
          <a:p>
            <a:pPr marL="628650" lvl="1" indent="-171450">
              <a:buFont typeface="Arial" panose="020B0604020202020204" pitchFamily="34" charset="0"/>
              <a:buChar char="•"/>
            </a:pPr>
            <a:r>
              <a:rPr lang="sk-SK" sz="1200" kern="1200" dirty="0">
                <a:solidFill>
                  <a:schemeClr val="tx1"/>
                </a:solidFill>
                <a:effectLst/>
                <a:latin typeface="+mn-lt"/>
              </a:rPr>
              <a:t>Vyzvite študentov, aby pokračovali v tvorbe záverečnej hádanky a predĺžili tak dobu hrateľnosti. </a:t>
            </a:r>
          </a:p>
          <a:p>
            <a:pPr marL="628650" lvl="1" indent="-171450">
              <a:buFont typeface="Arial" panose="020B0604020202020204" pitchFamily="34" charset="0"/>
              <a:buChar char="•"/>
            </a:pPr>
            <a:r>
              <a:rPr lang="sk-SK" sz="1200" kern="1200" dirty="0">
                <a:solidFill>
                  <a:schemeClr val="tx1"/>
                </a:solidFill>
                <a:effectLst/>
                <a:latin typeface="+mn-lt"/>
              </a:rPr>
              <a:t>Vyzvite študentov, aby znovu skúsili riešiť všetky hádanky, teraz však iným spôsobom. Prinesie to novú zábavu a zaujímavé príležitosti pre zopakovanie a experimentovanie.</a:t>
            </a:r>
          </a:p>
          <a:p>
            <a:pPr marL="628650" lvl="1" indent="-171450">
              <a:buFont typeface="Arial" panose="020B0604020202020204" pitchFamily="34" charset="0"/>
              <a:buChar char="•"/>
            </a:pPr>
            <a:r>
              <a:rPr lang="sk-SK" sz="1200" b="0" u="none" kern="1200" dirty="0">
                <a:solidFill>
                  <a:schemeClr val="tx1"/>
                </a:solidFill>
                <a:effectLst/>
                <a:latin typeface="+mn-lt"/>
              </a:rPr>
              <a:t>Vyzvite študentov, aby absolvovali kurz Minecraft Hour of Code™ Adventurer alebo Minecraft Hour of Code™ Designer, prípadne oba.</a:t>
            </a:r>
            <a:endParaRPr lang="sk-SK" b="0" u="none" dirty="0"/>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sk-SK"/>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„Sústreďte sa. Na dokončenie kurzu vám zostáva niekoľko minút.“</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endParaRPr lang="sk-SK"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r>
              <a:rPr lang="sk-SK" b="0" u="none" dirty="0"/>
              <a:t>Upozorniť účastníkov, že čas takmer vypršal a kurz je takmer na konci.</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Pre tento obrázok sme vybrali súbor .jpg zobrazujúci skupinu priateľov, ktorí spoločne trávia čas a majú spoločné záujmy. </a:t>
            </a:r>
            <a:r>
              <a:rPr lang="sk-SK" sz="1200" i="0" kern="1200" baseline="0" dirty="0">
                <a:solidFill>
                  <a:schemeClr val="tx1"/>
                </a:solidFill>
                <a:effectLst/>
                <a:latin typeface="+mn-lt"/>
              </a:rPr>
              <a:t>Ak chcete toto publikum upútať a nadchnúť pre získavané poznatky, musíte to robiť priateľsky a zábavne.</a:t>
            </a:r>
            <a:endParaRPr lang="sk-S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k-S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sa má tento obrázok vymeniť, uistite sa, že nový obrázok spĺňa nasledujúce kritériá: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sk-SK" sz="1200" kern="1200" dirty="0">
                <a:solidFill>
                  <a:schemeClr val="tx1"/>
                </a:solidFill>
                <a:effectLst/>
                <a:latin typeface="+mn-lt"/>
              </a:rPr>
              <a:t>Zábavný obrázok alebo .gif niečoho, čo zdôrazňuje, že kurz sa takmer skončil, a čo udrží záujem publika.</a:t>
            </a:r>
            <a:endParaRPr lang="sk-SK"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sk-SK"/>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endParaRPr lang="sk-SK" b="1" u="sng" dirty="0"/>
          </a:p>
          <a:p>
            <a:r>
              <a:rPr lang="sk-SK" b="0" u="none" baseline="0" dirty="0"/>
              <a:t>„Vráťme sa ku konverzácii, ktorú sme mali predtým. Zmenila sa vaša predstava o programovaní?“</a:t>
            </a:r>
          </a:p>
          <a:p>
            <a:pPr marL="628650" lvl="1" indent="-171450">
              <a:buFont typeface="Arial"/>
              <a:buChar char="•"/>
            </a:pPr>
            <a:r>
              <a:rPr lang="sk-SK"/>
              <a:t>Ako odpoviete, keď vám niekto z rodiny alebo priateľ položí otázku „Čo je to programovanie“?</a:t>
            </a:r>
          </a:p>
          <a:p>
            <a:pPr marL="628650" lvl="1" indent="-171450">
              <a:buFont typeface="Arial"/>
              <a:buChar char="•"/>
            </a:pPr>
            <a:r>
              <a:rPr lang="sk-SK"/>
              <a:t>Čo ste sa naučili?</a:t>
            </a:r>
          </a:p>
          <a:p>
            <a:pPr marL="628650" lvl="1" indent="-171450">
              <a:buFont typeface="Arial"/>
              <a:buChar char="•"/>
            </a:pPr>
            <a:r>
              <a:rPr lang="sk-SK"/>
              <a:t>Čo bolo pre vás najťažšie? Čo ste urobili, keď ste sa zasekli pri nejakom probléme? Prečo je to dôležité? [podporuje vytrvalosť]</a:t>
            </a:r>
          </a:p>
          <a:p>
            <a:pPr marL="628650" lvl="1" indent="-171450">
              <a:buFont typeface="Arial"/>
              <a:buChar char="•"/>
            </a:pPr>
            <a:r>
              <a:rPr lang="sk-SK"/>
              <a:t>Prečo je programovanie kreatívna činnosť? [spojte programovanie s iným spôsobom, ako prejaviť kreativitu, napr. so spevom, tancom, budovaním.]</a:t>
            </a:r>
          </a:p>
          <a:p>
            <a:pPr marL="628650" lvl="1" indent="-171450">
              <a:buFont typeface="Arial"/>
              <a:buChar char="•"/>
            </a:pPr>
            <a:r>
              <a:rPr lang="sk-SK"/>
              <a:t>Pre koho je určené programovanie? [pracujte na búraní mýtov, že je len pre chlapcov alebo študentov dobrých v matematike atď.]</a:t>
            </a:r>
          </a:p>
          <a:p>
            <a:endParaRPr lang="sk-SK" b="1" u="sng" dirty="0"/>
          </a:p>
          <a:p>
            <a:r>
              <a:rPr lang="sk-SK" b="1" u="sng" dirty="0"/>
              <a:t>CIEĽ SNÍMKY:</a:t>
            </a:r>
          </a:p>
          <a:p>
            <a:endParaRPr lang="sk-SK" b="1" dirty="0"/>
          </a:p>
          <a:p>
            <a:r>
              <a:rPr lang="sk-SK" b="0" dirty="0"/>
              <a:t>Vrátiť sa k počiatočnej otázke a zistiť, ako sa zmenili zažité predstavy ľudí o programovaní.</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dirty="0">
              <a:effectLst/>
            </a:endParaRPr>
          </a:p>
          <a:p>
            <a:r>
              <a:rPr lang="sk-SK"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sk-SK"/>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r>
              <a:rPr lang="sk-SK" b="0" u="none" dirty="0"/>
              <a:t>„Čo si myslíte, že by ste mohli programovaním vytvoriť?</a:t>
            </a:r>
            <a:r>
              <a:rPr lang="sk-SK"/>
              <a:t> </a:t>
            </a:r>
            <a:r>
              <a:rPr lang="sk-SK" sz="1200" kern="1200" dirty="0">
                <a:solidFill>
                  <a:schemeClr val="tx1"/>
                </a:solidFill>
                <a:effectLst/>
                <a:latin typeface="+mn-lt"/>
              </a:rPr>
              <a:t>Programovanie môže byť použité v každej oblasti, ktorá vás zaujíma.“ </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*PRÍKLADY, KTORÉ JE DOBRÉ ZMIENIŤ</a:t>
            </a:r>
            <a:endParaRPr lang="sk-SK" dirty="0"/>
          </a:p>
          <a:p>
            <a:pPr marL="628650" lvl="1" indent="-171450">
              <a:buFont typeface="Arial"/>
              <a:buChar char="•"/>
            </a:pPr>
            <a:r>
              <a:rPr lang="sk-SK" sz="1200" kern="1200" dirty="0">
                <a:solidFill>
                  <a:schemeClr val="tx1"/>
                </a:solidFill>
                <a:effectLst/>
                <a:latin typeface="+mn-lt"/>
              </a:rPr>
              <a:t>Ak máte záujem o </a:t>
            </a:r>
            <a:r>
              <a:rPr lang="sk-SK" sz="1200" b="1" kern="1200" dirty="0">
                <a:solidFill>
                  <a:schemeClr val="tx1"/>
                </a:solidFill>
                <a:effectLst/>
                <a:latin typeface="+mn-lt"/>
              </a:rPr>
              <a:t>dobrovoľníctvo</a:t>
            </a:r>
            <a:r>
              <a:rPr lang="sk-SK" sz="1200" kern="1200" dirty="0">
                <a:solidFill>
                  <a:schemeClr val="tx1"/>
                </a:solidFill>
                <a:effectLst/>
                <a:latin typeface="+mn-lt"/>
              </a:rPr>
              <a:t>, môžete vytvoriť webové lokality, ktoré pomáhajú získavať priateľov a ďalších ľudí, aby s nimi dobrovoľne spolupracovali.</a:t>
            </a:r>
            <a:endParaRPr lang="sk-SK" dirty="0">
              <a:effectLst/>
            </a:endParaRPr>
          </a:p>
          <a:p>
            <a:pPr marL="628650" lvl="1" indent="-171450">
              <a:buFont typeface="Arial"/>
              <a:buChar char="•"/>
            </a:pPr>
            <a:r>
              <a:rPr lang="sk-SK" sz="1200" kern="1200" dirty="0">
                <a:solidFill>
                  <a:schemeClr val="tx1"/>
                </a:solidFill>
                <a:effectLst/>
                <a:latin typeface="+mn-lt"/>
              </a:rPr>
              <a:t>Ak sa zaujímate o </a:t>
            </a:r>
            <a:r>
              <a:rPr lang="sk-SK" sz="1200" b="1" kern="1200" dirty="0">
                <a:solidFill>
                  <a:schemeClr val="tx1"/>
                </a:solidFill>
                <a:effectLst/>
                <a:latin typeface="+mn-lt"/>
              </a:rPr>
              <a:t>šport</a:t>
            </a:r>
            <a:r>
              <a:rPr lang="sk-SK" sz="1200" kern="1200" dirty="0">
                <a:solidFill>
                  <a:schemeClr val="tx1"/>
                </a:solidFill>
                <a:effectLst/>
                <a:latin typeface="+mn-lt"/>
              </a:rPr>
              <a:t>, môžete vytvoriť aplikáciu, ktorá zobrazuje štatistiky obľúbených tímov.</a:t>
            </a:r>
            <a:endParaRPr lang="sk-SK" dirty="0">
              <a:effectLst/>
            </a:endParaRPr>
          </a:p>
          <a:p>
            <a:pPr marL="628650" lvl="1" indent="-171450">
              <a:buFont typeface="Arial"/>
              <a:buChar char="•"/>
            </a:pPr>
            <a:r>
              <a:rPr lang="sk-SK" sz="1200" kern="1200" dirty="0">
                <a:solidFill>
                  <a:schemeClr val="tx1"/>
                </a:solidFill>
                <a:effectLst/>
                <a:latin typeface="+mn-lt"/>
              </a:rPr>
              <a:t>Ak máte radi </a:t>
            </a:r>
            <a:r>
              <a:rPr lang="sk-SK" sz="1200" b="1" kern="1200" dirty="0">
                <a:solidFill>
                  <a:schemeClr val="tx1"/>
                </a:solidFill>
                <a:effectLst/>
                <a:latin typeface="+mn-lt"/>
              </a:rPr>
              <a:t>hudbu</a:t>
            </a:r>
            <a:r>
              <a:rPr lang="sk-SK" sz="1200" kern="1200" dirty="0">
                <a:solidFill>
                  <a:schemeClr val="tx1"/>
                </a:solidFill>
                <a:effectLst/>
                <a:latin typeface="+mn-lt"/>
              </a:rPr>
              <a:t>, môžete vytvoriť webovú lokalitu, na ktorej sa budú zdieľať týždenné zoznamy skladieb a recenzie albumov s priateľmi. </a:t>
            </a:r>
            <a:endParaRPr lang="sk-SK" dirty="0">
              <a:effectLst/>
            </a:endParaRPr>
          </a:p>
          <a:p>
            <a:endParaRPr lang="sk-SK" b="1" u="sng" dirty="0"/>
          </a:p>
          <a:p>
            <a:r>
              <a:rPr lang="sk-SK" b="1" u="sng" dirty="0"/>
              <a:t>CIEĽ SNÍMKY:</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Opäť zdôrazniť, že programovanie poskytuje nekonečné možnosti. </a:t>
            </a:r>
            <a:r>
              <a:rPr lang="sk-SK" sz="1200" kern="1200" dirty="0">
                <a:solidFill>
                  <a:schemeClr val="tx1"/>
                </a:solidFill>
                <a:effectLst/>
                <a:latin typeface="+mn-lt"/>
              </a:rPr>
              <a:t>Toto je príležitosť vyzdvihnúť záujmy účastníkov v miestnosti a zdôrazniť, ako môžu použiť programovanie v tom, čo ich zaujíma a baví. </a:t>
            </a:r>
            <a:endParaRPr lang="sk-SK" b="0" u="none" dirty="0"/>
          </a:p>
          <a:p>
            <a:endParaRPr lang="sk-SK" b="1" dirty="0"/>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sk-SK"/>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„Teraz, keď sa už pomaly stávate odborníkom na programovanie, tu je niekoľko bezplatných zdrojov, ktoré môžete preskúmať. Poznačte si tieto prepojenia a neprestávajte programovať!“</a:t>
            </a:r>
          </a:p>
          <a:p>
            <a:endParaRPr lang="sk-SK" b="1" u="sng" dirty="0"/>
          </a:p>
          <a:p>
            <a:r>
              <a:rPr lang="sk-SK" b="1" u="sng" dirty="0"/>
              <a:t>CIEĽ SNÍMKY:</a:t>
            </a:r>
          </a:p>
          <a:p>
            <a:endParaRPr lang="sk-SK" b="1" u="sng" dirty="0"/>
          </a:p>
          <a:p>
            <a:r>
              <a:rPr lang="sk-SK" b="0" u="none" dirty="0"/>
              <a:t>Povzbudiť mladých ľudí, aby urobili ďalší krok v programovaní.</a:t>
            </a:r>
          </a:p>
          <a:p>
            <a:endParaRPr lang="sk-SK" b="0" u="none" baseline="0" dirty="0"/>
          </a:p>
          <a:p>
            <a:r>
              <a:rPr lang="sk-SK" b="1" u="sng" baseline="0" dirty="0"/>
              <a:t>POZNÁMKA MODERÁTORA:</a:t>
            </a:r>
          </a:p>
          <a:p>
            <a:r>
              <a:rPr lang="sk-SK" sz="1200" kern="1200" dirty="0">
                <a:solidFill>
                  <a:schemeClr val="tx1"/>
                </a:solidFill>
                <a:effectLst/>
                <a:latin typeface="+mn-lt"/>
              </a:rPr>
              <a:t>Účastníci môžu kedykoľvek získať prístup k svojim </a:t>
            </a:r>
            <a:r>
              <a:rPr lang="sk-SK" sz="1200" b="1" kern="1200" dirty="0">
                <a:solidFill>
                  <a:schemeClr val="tx1"/>
                </a:solidFill>
                <a:effectLst/>
                <a:latin typeface="+mn-lt"/>
              </a:rPr>
              <a:t>certifikátom Hour of Code™</a:t>
            </a:r>
            <a:r>
              <a:rPr lang="sk-SK" sz="1200" kern="1200" dirty="0">
                <a:solidFill>
                  <a:schemeClr val="tx1"/>
                </a:solidFill>
                <a:effectLst/>
                <a:latin typeface="+mn-lt"/>
              </a:rPr>
              <a:t> kedykoľvek po začatí kurzu Hour of Code™ a po skončení podujatia Hour of Code™ na stránke code.org.</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Upravte zdroje uvedené na ďalšej snímke tak, aby boli vhodné pre publikum:</a:t>
            </a:r>
          </a:p>
          <a:p>
            <a:endParaRPr lang="sk-SK" sz="1200" b="1" u="none" kern="1200" dirty="0">
              <a:solidFill>
                <a:schemeClr val="tx1"/>
              </a:solidFill>
              <a:effectLst/>
              <a:latin typeface="+mn-lt"/>
              <a:ea typeface="+mn-ea"/>
              <a:cs typeface="+mn-cs"/>
            </a:endParaRPr>
          </a:p>
          <a:p>
            <a:r>
              <a:rPr lang="sk-SK" sz="1200" b="1" u="none" kern="1200" dirty="0">
                <a:solidFill>
                  <a:schemeClr val="tx1"/>
                </a:solidFill>
                <a:effectLst/>
                <a:latin typeface="+mn-lt"/>
              </a:rPr>
              <a:t>Účastníci môžu nahrať svoj kód do hry Minecraft: Education Edition alebo Minecraft pre Windows 10, ak je k dispozícii.</a:t>
            </a:r>
          </a:p>
          <a:p>
            <a:r>
              <a:rPr lang="sk-SK" sz="1200" b="0" u="none" kern="1200" dirty="0">
                <a:solidFill>
                  <a:schemeClr val="tx1"/>
                </a:solidFill>
                <a:effectLst/>
                <a:latin typeface="+mn-lt"/>
              </a:rPr>
              <a:t>Účastníci môžu použiť program Code Studio na importovanie svojho kódu do skutočnej hry a sledovať, ako sa ich kód prejavuje.</a:t>
            </a:r>
          </a:p>
          <a:p>
            <a:endParaRPr lang="sk-SK"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1" kern="1200" dirty="0">
                <a:solidFill>
                  <a:schemeClr val="tx1"/>
                </a:solidFill>
                <a:effectLst/>
                <a:latin typeface="+mn-lt"/>
              </a:rPr>
              <a:t>Preskúmať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Hra Minecraft: Education Edition je vytvorená pre školy a je vybavená nástrojmi na riadenie vyučovacích hodín, rozvrhmi hodín a podobne. Ďalšie informácie nájdete na stránke </a:t>
            </a:r>
            <a:r>
              <a:rPr lang="en-US" sz="1200" u="sng" kern="1200" dirty="0">
                <a:solidFill>
                  <a:schemeClr val="tx1"/>
                </a:solidFill>
                <a:effectLst/>
                <a:latin typeface="+mn-lt"/>
                <a:ea typeface="+mn-ea"/>
                <a:cs typeface="+mn-cs"/>
                <a:hlinkClick r:id="rId3"/>
              </a:rPr>
              <a:t>https://education.minecraft.net</a:t>
            </a:r>
            <a:r>
              <a:rPr lang="sk-SK" sz="1200" kern="1200" dirty="0">
                <a:solidFill>
                  <a:schemeClr val="tx1"/>
                </a:solidFill>
                <a:effectLst/>
                <a:latin typeface="+mn-lt"/>
              </a:rPr>
              <a:t>.</a:t>
            </a:r>
            <a:endParaRPr lang="sk-S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b="1" kern="1200" dirty="0">
                <a:solidFill>
                  <a:schemeClr val="tx1"/>
                </a:solidFill>
                <a:effectLst/>
                <a:latin typeface="+mn-lt"/>
              </a:rPr>
              <a:t>Preskúmajte spôsoby, ako môžete priviesť digitálne zručnosti od digitálnej gramotnosti až po vzdelávanie v oblasti počítačových vied do svojej komunity</a:t>
            </a:r>
            <a:br>
              <a:rPr dirty="0"/>
            </a:br>
            <a:r>
              <a:rPr lang="sk-SK" sz="1200" kern="1200" dirty="0">
                <a:solidFill>
                  <a:schemeClr val="tx1"/>
                </a:solidFill>
                <a:effectLst/>
                <a:latin typeface="+mn-lt"/>
              </a:rPr>
              <a:t>https://Microsoft.com/digitalskills  </a:t>
            </a:r>
          </a:p>
          <a:p>
            <a:endParaRPr lang="sk-SK" b="0" u="none" dirty="0"/>
          </a:p>
          <a:p>
            <a:r>
              <a:rPr lang="sk-SK"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sk-SK" sz="1200" b="1" kern="1200" dirty="0">
                <a:solidFill>
                  <a:schemeClr val="tx1"/>
                </a:solidFill>
                <a:effectLst/>
                <a:latin typeface="+mn-lt"/>
              </a:rPr>
              <a:t>)</a:t>
            </a:r>
            <a:r>
              <a:rPr lang="sk-SK" sz="1200" kern="1200" dirty="0">
                <a:solidFill>
                  <a:schemeClr val="tx1"/>
                </a:solidFill>
                <a:effectLst/>
                <a:latin typeface="+mn-lt"/>
              </a:rPr>
              <a:t> Získajte informácie nad rámec kurzu Hour of Code™ pomocou nástrojov Code.org pre pedagógov. Nepotrebujete žiadne skúsenosti na to, aby ste začali učiť informatiku vo svojej triede. Code.org ponúka učebné plány, rozvrhy hodín, vysokokvalitné profesionálne vzdelávacie programy a množstvo skvelých nástrojov pre všetky vyučovacie ročníky – k dispozícii máte všetko, čo potrebujete, a úplne zadarmo. Ak chcete začať, prejdite na lokalitu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sk-SK" sz="1200" kern="1200" dirty="0">
                <a:solidFill>
                  <a:schemeClr val="tx1"/>
                </a:solidFill>
                <a:effectLst/>
                <a:latin typeface="+mn-lt"/>
              </a:rPr>
              <a:t>a vyberte svoju úroveň.</a:t>
            </a:r>
          </a:p>
          <a:p>
            <a:r>
              <a:rPr lang="sk-SK" sz="1200" kern="1200" dirty="0">
                <a:solidFill>
                  <a:schemeClr val="tx1"/>
                </a:solidFill>
                <a:effectLst/>
                <a:latin typeface="+mn-lt"/>
              </a:rPr>
              <a:t> </a:t>
            </a:r>
          </a:p>
          <a:p>
            <a:r>
              <a:rPr lang="sk-SK"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sk-SK" sz="1200" b="1" kern="1200" dirty="0">
                <a:solidFill>
                  <a:schemeClr val="tx1"/>
                </a:solidFill>
                <a:effectLst/>
                <a:latin typeface="+mn-lt"/>
              </a:rPr>
              <a:t>) </a:t>
            </a:r>
            <a:r>
              <a:rPr lang="sk-SK" sz="1200" kern="1200" dirty="0">
                <a:solidFill>
                  <a:schemeClr val="tx1"/>
                </a:solidFill>
                <a:effectLst/>
                <a:latin typeface="+mn-lt"/>
              </a:rPr>
              <a:t>Bavili ste sa počas kurzu Hour of Code™? Svet počítačovej vedy ponúka na skúmanie oveľa väčšie možnosti! Code Studio obsahuje hádanky, hry a kurzy pre všetky vekové kategórie. Naučte sa vytvárať vlastné hry a aplikácie a potom ich zdieľajte so svojimi priateľmi. Prejdite na lokalitu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sk-SK" sz="1200" kern="1200" dirty="0">
                <a:solidFill>
                  <a:schemeClr val="tx1"/>
                </a:solidFill>
                <a:effectLst/>
                <a:latin typeface="+mn-lt"/>
              </a:rPr>
              <a:t>a začnite ešte dnes!</a:t>
            </a:r>
          </a:p>
          <a:p>
            <a:endParaRPr lang="sk-SK" b="1" dirty="0"/>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sk-SK"/>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 </a:t>
            </a:r>
          </a:p>
          <a:p>
            <a:endParaRPr lang="sk-SK" b="1" u="sng" dirty="0"/>
          </a:p>
          <a:p>
            <a:endParaRPr lang="sk-SK" b="1" u="sng" dirty="0"/>
          </a:p>
          <a:p>
            <a:r>
              <a:rPr lang="sk-SK" b="1" u="sng" dirty="0"/>
              <a:t>CIEĽ SNÍMKY:</a:t>
            </a:r>
            <a:r>
              <a:rPr lang="sk-SK"/>
              <a:t> </a:t>
            </a:r>
          </a:p>
          <a:p>
            <a:endParaRPr lang="sk-SK" b="0" u="none" baseline="0" dirty="0"/>
          </a:p>
          <a:p>
            <a:r>
              <a:rPr lang="sk-SK" b="0" u="none" baseline="0" dirty="0"/>
              <a:t>Uzavrieť podujatie</a:t>
            </a: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Ak sa má tento obrázok vymeniť, uistite sa, že nový obrázok spĺňa nasledujúce kritériá: </a:t>
            </a:r>
            <a:endParaRPr lang="sk-SK" dirty="0"/>
          </a:p>
          <a:p>
            <a:pPr marL="628650" lvl="1" indent="-171450">
              <a:buFont typeface="Arial"/>
              <a:buChar char="•"/>
            </a:pPr>
            <a:r>
              <a:rPr lang="sk-SK" sz="1200" kern="1200" dirty="0">
                <a:solidFill>
                  <a:schemeClr val="tx1"/>
                </a:solidFill>
                <a:effectLst/>
                <a:latin typeface="+mn-lt"/>
              </a:rPr>
              <a:t>Zobrazuje mužov aj ženy </a:t>
            </a:r>
          </a:p>
          <a:p>
            <a:pPr marL="628650" lvl="1" indent="-171450">
              <a:buFont typeface="Arial"/>
              <a:buChar char="•"/>
            </a:pPr>
            <a:r>
              <a:rPr lang="sk-SK" sz="1200" kern="1200" dirty="0">
                <a:solidFill>
                  <a:schemeClr val="tx1"/>
                </a:solidFill>
                <a:effectLst/>
                <a:latin typeface="+mn-lt"/>
              </a:rPr>
              <a:t>Zobrazuje účastníkov, ako si užívajú pohodu </a:t>
            </a:r>
            <a:endParaRPr lang="sk-SK" dirty="0">
              <a:effectLst/>
            </a:endParaRPr>
          </a:p>
          <a:p>
            <a:pPr marL="628650" lvl="1" indent="-171450">
              <a:buFont typeface="Arial"/>
              <a:buChar char="•"/>
            </a:pPr>
            <a:r>
              <a:rPr lang="sk-SK" sz="1200" kern="1200" dirty="0">
                <a:solidFill>
                  <a:schemeClr val="tx1"/>
                </a:solidFill>
                <a:effectLst/>
                <a:latin typeface="+mn-lt"/>
              </a:rPr>
              <a:t>Zobrazuje skupinu ľudí, nielen jednotlivcov </a:t>
            </a:r>
            <a:endParaRPr lang="sk-SK"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sk-SK"/>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Autorské práva 2017: </a:t>
            </a:r>
          </a:p>
          <a:p>
            <a:r>
              <a:rPr lang="sk-SK" sz="1200" kern="1200" dirty="0">
                <a:solidFill>
                  <a:schemeClr val="tx1"/>
                </a:solidFill>
                <a:effectLst/>
                <a:latin typeface="+mn-lt"/>
              </a:rPr>
              <a:t>Táto prezentácia sa poskytuje na základe licencie, nepredáva sa. Nesmiete kopírovať, upravovať, pripravovať odvodené diela, distribuovať, verejne zobrazovať, predávať ani používať tento obsah na komerčné účely bez predchádzajúceho výslovného písomného súhlasu spoločnosti Microsoft Corporation. </a:t>
            </a:r>
          </a:p>
          <a:p>
            <a:r>
              <a:rPr lang="sk-SK" sz="1200" kern="1200" dirty="0">
                <a:solidFill>
                  <a:schemeClr val="tx1"/>
                </a:solidFill>
                <a:effectLst/>
                <a:latin typeface="+mn-lt"/>
              </a:rPr>
              <a:t> </a:t>
            </a:r>
          </a:p>
          <a:p>
            <a:r>
              <a:rPr lang="sk-SK" sz="1200" kern="1200" dirty="0">
                <a:solidFill>
                  <a:schemeClr val="tx1"/>
                </a:solidFill>
                <a:effectLst/>
                <a:latin typeface="+mn-lt"/>
              </a:rPr>
              <a:t>Táto prezentácia sa poskytuje tak, „ako je“. Spoločnosť Microsoft neposkytuje žiadne záruky, či už výslovné alebo implicitné. Informácie a názory uvedené v tejto prezentácii vrátane URL adries a ďalších odkazov na webové lokality sa môžu zmeniť bez predchádzajúceho upozornenia. </a:t>
            </a:r>
          </a:p>
          <a:p>
            <a:r>
              <a:rPr lang="sk-SK" sz="1200" kern="1200" dirty="0">
                <a:solidFill>
                  <a:schemeClr val="tx1"/>
                </a:solidFill>
                <a:effectLst/>
                <a:latin typeface="+mn-lt"/>
              </a:rPr>
              <a:t> </a:t>
            </a:r>
          </a:p>
          <a:p>
            <a:r>
              <a:rPr lang="sk-SK" sz="1200" kern="1200" dirty="0">
                <a:solidFill>
                  <a:schemeClr val="tx1"/>
                </a:solidFill>
                <a:effectLst/>
                <a:latin typeface="+mn-lt"/>
              </a:rPr>
              <a:t>Niektoré príklady uvedené v tomto materiáli sú uvedené len na ilustráciu a sú fiktívne. Akákoľvek súvislosť alebo spojenie sú čisto náhodné. </a:t>
            </a:r>
          </a:p>
          <a:p>
            <a:r>
              <a:rPr lang="sk-SK" sz="1200" kern="1200" dirty="0">
                <a:solidFill>
                  <a:schemeClr val="tx1"/>
                </a:solidFill>
                <a:effectLst/>
                <a:latin typeface="+mn-lt"/>
              </a:rPr>
              <a:t> </a:t>
            </a:r>
          </a:p>
          <a:p>
            <a:r>
              <a:rPr lang="sk-SK" sz="1200" kern="1200" dirty="0">
                <a:solidFill>
                  <a:schemeClr val="tx1"/>
                </a:solidFill>
                <a:effectLst/>
                <a:latin typeface="+mn-lt"/>
              </a:rPr>
              <a:t>Túto prezentáciu môžete použiť na osobné účely, ako aj v učebniach a pre študentov v rámci podujatí organizácie code.org a ďalších podujatí zameraných na programovanie. Táto prezentácia neposkytuje žiadne zákonné práva na žiadne duševné vlastníctvo pre žiaden produkt spoločnosti Microsoft. </a:t>
            </a:r>
          </a:p>
          <a:p>
            <a:r>
              <a:rPr lang="sk-SK" sz="1200" kern="1200" dirty="0">
                <a:solidFill>
                  <a:schemeClr val="tx1"/>
                </a:solidFill>
                <a:effectLst/>
                <a:latin typeface="+mn-lt"/>
              </a:rPr>
              <a:t> </a:t>
            </a:r>
          </a:p>
          <a:p>
            <a:r>
              <a:rPr lang="sk-SK" sz="1200" kern="1200" dirty="0">
                <a:solidFill>
                  <a:schemeClr val="tx1"/>
                </a:solidFill>
                <a:effectLst/>
                <a:latin typeface="+mn-lt"/>
              </a:rPr>
              <a:t>Microsoft a ochranné známky uvedené na stránke </a:t>
            </a:r>
            <a:r>
              <a:rPr lang="en-US" sz="1200" kern="1200" dirty="0">
                <a:solidFill>
                  <a:schemeClr val="tx1"/>
                </a:solidFill>
                <a:effectLst/>
                <a:latin typeface="+mn-lt"/>
                <a:ea typeface="+mn-ea"/>
                <a:cs typeface="+mn-cs"/>
                <a:hlinkClick r:id="rId3"/>
              </a:rPr>
              <a:t>http://www.microsoft.com/en-us/legal/intellectualproperty/trademarks/en-us.aspx </a:t>
            </a:r>
            <a:r>
              <a:rPr lang="sk-SK" sz="1200" kern="1200" dirty="0">
                <a:solidFill>
                  <a:schemeClr val="tx1"/>
                </a:solidFill>
                <a:effectLst/>
                <a:latin typeface="+mn-lt"/>
              </a:rPr>
              <a:t>sú ochrannými známkami skupiny spoločností Microsoft. Všetky ďalšie ochranné známky sú majetkom príslušných vlastníkov.</a:t>
            </a:r>
          </a:p>
          <a:p>
            <a:endParaRPr lang="sk-SK"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Code.org®, logo CODE a Hour </a:t>
            </a:r>
            <a:r>
              <a:rPr kumimoji="0" lang="sk-SK" sz="1200" b="0" i="0" u="none" strike="noStrike" kern="1200" cap="none" spc="0" normalizeH="0" baseline="0" noProof="0">
                <a:ln>
                  <a:noFill/>
                </a:ln>
                <a:solidFill>
                  <a:prstClr val="black"/>
                </a:solidFill>
                <a:effectLst/>
                <a:uLnTx/>
                <a:uFillTx/>
                <a:latin typeface="+mn-lt"/>
              </a:rPr>
              <a:t>of Code® </a:t>
            </a:r>
            <a:r>
              <a:rPr kumimoji="0" lang="sk-SK" sz="1200" b="0" i="0" u="none" strike="noStrike" kern="1200" cap="none" spc="0" normalizeH="0" baseline="0" noProof="0" dirty="0">
                <a:ln>
                  <a:noFill/>
                </a:ln>
                <a:solidFill>
                  <a:prstClr val="black"/>
                </a:solidFill>
                <a:effectLst/>
                <a:uLnTx/>
                <a:uFillTx/>
                <a:latin typeface="+mn-lt"/>
              </a:rPr>
              <a:t>sú ochranné známky spoločnosti Code.org</a:t>
            </a: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Minecraft je ochranná známka spoločnosti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sk-SK" sz="1200" b="0" i="0" u="none" strike="noStrike" kern="1200" cap="none" spc="0" normalizeH="0" baseline="0" noProof="0" dirty="0">
                <a:ln>
                  <a:noFill/>
                </a:ln>
                <a:solidFill>
                  <a:prstClr val="black"/>
                </a:solidFill>
                <a:effectLst/>
                <a:uLnTx/>
                <a:uFillTx/>
                <a:latin typeface="+mn-lt"/>
              </a:rPr>
              <a:t> Microsoft Corporation. Všetky práva vyhradené.</a:t>
            </a:r>
          </a:p>
          <a:p>
            <a:endParaRPr lang="sk-SK"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sk-SK"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„Čo vám napadne, keď počujete slovo programovanie? Zamyslite sa na pár minút nad programovaním a tým, čo pre vás znamená.“</a:t>
            </a:r>
          </a:p>
          <a:p>
            <a:endParaRPr lang="sk-SK" b="0" u="none" baseline="0" dirty="0"/>
          </a:p>
          <a:p>
            <a:r>
              <a:rPr lang="sk-SK" b="0" u="none" baseline="0" dirty="0"/>
              <a:t>[výzva na diskusiu]</a:t>
            </a:r>
          </a:p>
          <a:p>
            <a:endParaRPr lang="sk-SK"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„Teraz si pozrime krátke video, v ktorom uvidíte, ako sa programovanie stalo populárne a koľko mladých ľudí, ako ste vy, si ho vyskúšalo!“</a:t>
            </a:r>
          </a:p>
          <a:p>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CIEĽ SNÍMKY:</a:t>
            </a:r>
            <a:r>
              <a:rPr lang="sk-SK"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sk-SK" b="0" u="none" baseline="0" dirty="0"/>
          </a:p>
          <a:p>
            <a:pPr>
              <a:defRPr/>
            </a:pPr>
            <a:r>
              <a:rPr lang="sk-SK" dirty="0"/>
              <a:t>Cieľ: </a:t>
            </a:r>
            <a:r>
              <a:rPr lang="sk-SK" b="0" u="none" baseline="0" dirty="0"/>
              <a:t>Podnietiť diskusiu a posúdiť, aké predpokladané predstavy môžu mať mladí ľudia o programovaní. Vieme, že existujú všeobecné nesprávne predstavy o programovaní a informatike: že je len pre tých dobrých v matematike, geekov alebo väčšinou pre chlapcov.</a:t>
            </a:r>
            <a:r>
              <a:rPr lang="sk-SK" dirty="0"/>
              <a:t> </a:t>
            </a:r>
            <a:r>
              <a:rPr lang="sk-SK" kern="1200" dirty="0">
                <a:effectLst/>
                <a:latin typeface="+mn-lt"/>
              </a:rPr>
              <a:t>Na ďalších snímkach zmeníme akékoľvek nesprávne predstavy o programovaní, aby sme uviedli pohľad účastníkov na správnu mieru predtým, než sa pustíme do kurzu.</a:t>
            </a:r>
            <a:r>
              <a:rPr lang="sk-SK" dirty="0"/>
              <a:t> </a:t>
            </a:r>
            <a:endParaRPr lang="sk-SK" b="1" u="sng" dirty="0"/>
          </a:p>
          <a:p>
            <a:endParaRPr lang="sk-SK" b="1" dirty="0"/>
          </a:p>
          <a:p>
            <a:r>
              <a:rPr lang="sk-SK" b="1" u="sng" dirty="0"/>
              <a:t>POZNÁMKY MODERÁTORA:</a:t>
            </a:r>
          </a:p>
          <a:p>
            <a:r>
              <a:rPr lang="sk-SK" b="0" u="none" dirty="0"/>
              <a:t>Postupujte opatrne. Neposilňujte mýty tým, že ich budete spomínať. Opýtajte sa svojej skupiny na jej názor! Možno vás prekvapí!</a:t>
            </a:r>
          </a:p>
          <a:p>
            <a:endParaRPr lang="sk-S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b="0" u="none" dirty="0"/>
              <a:t>„Najskôr si pozrieme krátke video, v ktorom uvidíte, ako sa programovanie stalo za posledných pár rokov populárne a koľko mladých ľudí, ako ste vy, si ho vyskúšalo!“</a:t>
            </a:r>
          </a:p>
          <a:p>
            <a:endParaRPr lang="sk-SK"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sk-SK"/>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CIEĽ SNÍMKY:</a:t>
            </a:r>
          </a:p>
          <a:p>
            <a:endParaRPr lang="sk-SK" b="1" u="sng" baseline="0" dirty="0"/>
          </a:p>
          <a:p>
            <a:r>
              <a:rPr lang="sk-SK" b="0" u="none" baseline="0" dirty="0"/>
              <a:t>Nadchnúť mladých ľudí pre kurz Hour of Code™.</a:t>
            </a:r>
            <a:endParaRPr lang="sk-SK" b="1" u="sng" dirty="0"/>
          </a:p>
          <a:p>
            <a:endParaRPr lang="sk-SK" b="1" u="sng"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dirty="0"/>
              <a:t>Video by sa malo prehrať automaticky. </a:t>
            </a:r>
          </a:p>
          <a:p>
            <a:endParaRPr lang="sk-SK" dirty="0"/>
          </a:p>
          <a:p>
            <a:pPr marL="0" marR="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Ak chcete zmeniť jazyk alebo titulky, môžete tak urobiť použitím nižšie uvedeného prepojenia a kliknutím na ozubené koliesko Nastavenia v pravom dolnom rohu videa. Ak to urobíte, možno budete musieť prepojenie vložiť znova: https://www.youtube.com/watch?t=1&amp;v=2DxWIxec6yo</a:t>
            </a:r>
            <a:endParaRPr lang="sk-SK" dirty="0"/>
          </a:p>
          <a:p>
            <a:endParaRPr lang="sk-SK"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rPr>
              <a:t>Ďalšie videá nájdete na lokalite code.org a môžete ich nahradiť, ak hľadáte pre svoje publikum iný obsah.</a:t>
            </a:r>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sk-SK"/>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„Porozprávajme sa o tom, čo programovanie </a:t>
            </a:r>
            <a:r>
              <a:rPr lang="sk-SK" b="0" i="1" u="none" dirty="0"/>
              <a:t>nie je</a:t>
            </a:r>
            <a:r>
              <a:rPr lang="sk-SK" b="0" u="none" dirty="0"/>
              <a:t>. Programovanie nie je niečo, čo musíte urobiť sami, a nie je tak ťažké, ako si myslíte!“</a:t>
            </a:r>
            <a:endParaRPr lang="sk-SK" b="1" u="sng" dirty="0"/>
          </a:p>
          <a:p>
            <a:endParaRPr lang="sk-SK" b="1" u="sng" dirty="0"/>
          </a:p>
          <a:p>
            <a:r>
              <a:rPr lang="sk-SK" b="1" u="sng" dirty="0"/>
              <a:t>CIEĽ SNÍMKY: </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Cieľom snímok 5 až 8 je vyvrátiť predstavy, ktoré majú mladí ľudia vo veku 11 až 14 rokov o tom, ako ľudia, ktorí programujú, vyzerajú, a čo vlastne programovanie v skutočnosti je. Naozaj chceme mladým ľuďom pomôcť prelomiť stereotypy tým, že im oznámime, čo programovanie nie je: </a:t>
            </a:r>
            <a:endParaRPr lang="sk-SK" dirty="0"/>
          </a:p>
          <a:p>
            <a:pPr marL="628650" lvl="1" indent="-171450">
              <a:buFont typeface="Arial"/>
              <a:buChar char="•"/>
            </a:pPr>
            <a:r>
              <a:rPr lang="sk-SK" sz="1200" kern="1200" dirty="0">
                <a:solidFill>
                  <a:schemeClr val="tx1"/>
                </a:solidFill>
                <a:effectLst/>
                <a:latin typeface="+mn-lt"/>
              </a:rPr>
              <a:t>Samostatná činnosť </a:t>
            </a:r>
            <a:endParaRPr lang="sk-SK" dirty="0">
              <a:effectLst/>
            </a:endParaRPr>
          </a:p>
          <a:p>
            <a:pPr marL="628650" lvl="1" indent="-171450">
              <a:buFont typeface="Arial"/>
              <a:buChar char="•"/>
            </a:pPr>
            <a:r>
              <a:rPr lang="sk-SK" sz="1200" kern="1200" dirty="0">
                <a:solidFill>
                  <a:schemeClr val="tx1"/>
                </a:solidFill>
                <a:effectLst/>
                <a:latin typeface="+mn-lt"/>
              </a:rPr>
              <a:t>Mužská aktivita </a:t>
            </a:r>
            <a:endParaRPr lang="sk-SK" dirty="0">
              <a:effectLst/>
            </a:endParaRPr>
          </a:p>
          <a:p>
            <a:pPr marL="628650" lvl="1" indent="-171450">
              <a:buFont typeface="Arial"/>
              <a:buChar char="•"/>
            </a:pPr>
            <a:r>
              <a:rPr lang="sk-SK" sz="1200" kern="1200" dirty="0">
                <a:solidFill>
                  <a:schemeClr val="tx1"/>
                </a:solidFill>
                <a:effectLst/>
                <a:latin typeface="+mn-lt"/>
              </a:rPr>
              <a:t>Niečo iba pre geekov</a:t>
            </a:r>
            <a:endParaRPr lang="sk-SK" dirty="0">
              <a:effectLst/>
            </a:endParaRPr>
          </a:p>
          <a:p>
            <a:pPr marL="628650" lvl="1" indent="-171450">
              <a:buFont typeface="Arial"/>
              <a:buChar char="•"/>
            </a:pPr>
            <a:r>
              <a:rPr lang="sk-SK" sz="1200" kern="1200" dirty="0">
                <a:solidFill>
                  <a:schemeClr val="tx1"/>
                </a:solidFill>
                <a:effectLst/>
                <a:latin typeface="+mn-lt"/>
              </a:rPr>
              <a:t>Niečo iba pre ľudí, ktorí majú dobré matematické znalosti </a:t>
            </a:r>
            <a:endParaRPr lang="sk-SK" dirty="0">
              <a:effectLst/>
            </a:endParaRPr>
          </a:p>
          <a:p>
            <a:pPr marL="628650" lvl="1" indent="-171450">
              <a:buFont typeface="Arial"/>
              <a:buChar char="•"/>
            </a:pPr>
            <a:r>
              <a:rPr lang="sk-SK" sz="1200" kern="1200" dirty="0">
                <a:solidFill>
                  <a:schemeClr val="tx1"/>
                </a:solidFill>
                <a:effectLst/>
                <a:latin typeface="+mn-lt"/>
              </a:rPr>
              <a:t>Niečo iba pre ľudí, ktorí chcú vyvíjať počítačové programy </a:t>
            </a:r>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sk-SK"/>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a:defRPr/>
            </a:pPr>
            <a:r>
              <a:rPr lang="sk-SK" b="0" u="none" dirty="0"/>
              <a:t>„Programovanie tiež nie je o sedení pri stole sám a celé hodiny! Rozmanité tímy programátorov dokážu robiť lepšie riešenia a lepšie softvérové produkty.</a:t>
            </a:r>
            <a:r>
              <a:rPr lang="en-US" b="0" u="none" dirty="0"/>
              <a:t>”</a:t>
            </a:r>
            <a:r>
              <a:rPr lang="sk-SK" dirty="0"/>
              <a:t> </a:t>
            </a:r>
            <a:endParaRPr lang="sk-SK" b="1" u="sng" dirty="0"/>
          </a:p>
          <a:p>
            <a:endParaRPr lang="sk-SK" b="1" u="sng" dirty="0"/>
          </a:p>
          <a:p>
            <a:r>
              <a:rPr lang="sk-SK" b="1" u="sng" dirty="0"/>
              <a:t>CIEĽ SNÍMKY: </a:t>
            </a:r>
          </a:p>
          <a:p>
            <a:endParaRPr lang="sk-SK" b="1" u="sng" dirty="0"/>
          </a:p>
          <a:p>
            <a:r>
              <a:rPr lang="sk-SK" dirty="0"/>
              <a:t>Programovanie je pre každého. Rozmanité tímy programátorov dokážu robiť lepšie softvérové produkty.</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sk-SK"/>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a:t>VZOROVÝ SKRIPT:</a:t>
            </a:r>
          </a:p>
          <a:p>
            <a:endParaRPr lang="sk-SK" b="1" u="sng"/>
          </a:p>
          <a:p>
            <a:r>
              <a:rPr lang="sk-SK" b="0" u="none"/>
              <a:t>„Možno neviete, že programovanie je </a:t>
            </a:r>
            <a:r>
              <a:rPr lang="sk-SK" b="0" i="1" u="none" baseline="0"/>
              <a:t>naozaj </a:t>
            </a:r>
            <a:r>
              <a:rPr lang="sk-SK" b="0" u="none"/>
              <a:t>užitočné na pracovisku ...</a:t>
            </a:r>
            <a:r>
              <a:rPr lang="sk-SK" b="0" i="0" u="none" baseline="0"/>
              <a:t>“</a:t>
            </a:r>
            <a:endParaRPr lang="sk-SK" b="1" u="sng"/>
          </a:p>
          <a:p>
            <a:endParaRPr lang="sk-SK" b="1" u="sng"/>
          </a:p>
          <a:p>
            <a:r>
              <a:rPr lang="sk-SK" b="1" u="sng"/>
              <a:t>CIEĽ SNÍMKY:</a:t>
            </a:r>
            <a:endParaRPr lang="sk-SK" b="0" u="none"/>
          </a:p>
          <a:p>
            <a:endParaRPr lang="sk-SK" b="0" u="none"/>
          </a:p>
          <a:p>
            <a:pPr marL="0" marR="0" indent="0" algn="l" defTabSz="914400" rtl="0" eaLnBrk="1" fontAlgn="auto" latinLnBrk="0" hangingPunct="1">
              <a:lnSpc>
                <a:spcPct val="100000"/>
              </a:lnSpc>
              <a:spcBef>
                <a:spcPts val="0"/>
              </a:spcBef>
              <a:spcAft>
                <a:spcPts val="0"/>
              </a:spcAft>
              <a:buClrTx/>
              <a:buSzTx/>
              <a:buFontTx/>
              <a:buNone/>
              <a:tabLst/>
              <a:defRPr/>
            </a:pPr>
            <a:r>
              <a:rPr lang="sk-SK" b="0" u="none"/>
              <a:t>Rozosmiať ľudí – táto snímka je vtip a je iba na pobavenie.</a:t>
            </a:r>
            <a:r>
              <a:rPr lang="sk-SK"/>
              <a:t> </a:t>
            </a:r>
            <a:endParaRPr lang="sk-SK" b="1" u="sng"/>
          </a:p>
          <a:p>
            <a:endParaRPr lang="sk-SK" b="1"/>
          </a:p>
          <a:p>
            <a:r>
              <a:rPr lang="sk-SK" b="1" u="sng"/>
              <a:t>POKYNY K OBRÁZKU NA TEJTO SNÍMKE:</a:t>
            </a:r>
          </a:p>
          <a:p>
            <a:endParaRPr lang="sk-SK" sz="1200" b="1" u="sng" kern="1200" baseline="0">
              <a:solidFill>
                <a:schemeClr val="tx1"/>
              </a:solidFill>
              <a:effectLst/>
              <a:latin typeface="+mn-lt"/>
              <a:ea typeface="+mn-ea"/>
              <a:cs typeface="+mn-cs"/>
            </a:endParaRPr>
          </a:p>
          <a:p>
            <a:r>
              <a:rPr lang="sk-SK" sz="1200" b="0" u="none" kern="1200" baseline="0">
                <a:solidFill>
                  <a:schemeClr val="tx1"/>
                </a:solidFill>
                <a:effectLst/>
                <a:latin typeface="+mn-lt"/>
              </a:rPr>
              <a:t>Obrázok pre túto snímku by mal byť veselý obrázok alebo .gif, ktorý udrží pozornosť publika. </a:t>
            </a:r>
            <a:endParaRPr lang="sk-SK" sz="1200" b="0" u="none" kern="1200">
              <a:solidFill>
                <a:schemeClr val="tx1"/>
              </a:solidFill>
              <a:effectLst/>
              <a:latin typeface="+mn-lt"/>
              <a:ea typeface="+mn-ea"/>
              <a:cs typeface="+mn-cs"/>
            </a:endParaRPr>
          </a:p>
          <a:p>
            <a:endParaRPr lang="sk-SK"/>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sk-SK"/>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k-SK" b="1" u="sng" dirty="0"/>
              <a:t>VZOROVÝ SKRIPT:</a:t>
            </a:r>
          </a:p>
          <a:p>
            <a:endParaRPr lang="sk-SK" b="1" u="sng" dirty="0"/>
          </a:p>
          <a:p>
            <a:r>
              <a:rPr lang="sk-SK" b="0" u="none" dirty="0"/>
              <a:t>„Žartujeme“</a:t>
            </a:r>
          </a:p>
          <a:p>
            <a:endParaRPr lang="sk-SK" b="1" u="sng" dirty="0"/>
          </a:p>
          <a:p>
            <a:r>
              <a:rPr lang="sk-SK" b="1" u="sng" dirty="0"/>
              <a:t>CIEĽ SNÍMKY:</a:t>
            </a:r>
          </a:p>
          <a:p>
            <a:endParaRPr lang="sk-SK" b="1" u="sng" dirty="0"/>
          </a:p>
          <a:p>
            <a:r>
              <a:rPr lang="sk-SK" b="0" u="none" dirty="0"/>
              <a:t>Odhaliť, že predchádzajúca snímka bola iba vtipom.</a:t>
            </a:r>
          </a:p>
          <a:p>
            <a:endParaRPr lang="sk-S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sk-SK"/>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b="1" u="sng" dirty="0"/>
              <a:t>VZOROVÝ SKRIPT:</a:t>
            </a:r>
          </a:p>
          <a:p>
            <a:pPr marL="0" marR="0" indent="0" algn="l" defTabSz="914400" rtl="0" eaLnBrk="1" fontAlgn="auto" latinLnBrk="0" hangingPunct="1">
              <a:lnSpc>
                <a:spcPct val="100000"/>
              </a:lnSpc>
              <a:spcBef>
                <a:spcPts val="0"/>
              </a:spcBef>
              <a:spcAft>
                <a:spcPts val="0"/>
              </a:spcAft>
              <a:buClrTx/>
              <a:buSzTx/>
              <a:buFontTx/>
              <a:buNone/>
              <a:tabLst/>
              <a:defRPr/>
            </a:pPr>
            <a:endParaRPr lang="sk-S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sk-SK" b="0" u="none" dirty="0"/>
              <a:t>„Porozprávajme sa o tom, čo programovanie </a:t>
            </a:r>
            <a:r>
              <a:rPr lang="sk-SK" b="0" i="0" u="none" dirty="0"/>
              <a:t>v</a:t>
            </a:r>
            <a:r>
              <a:rPr lang="sk-SK" b="0" i="1" u="none" dirty="0"/>
              <a:t> skutočnosti</a:t>
            </a:r>
            <a:r>
              <a:rPr lang="sk-SK" b="0" u="none" dirty="0"/>
              <a:t> je. Možno to neviete, ale ide o spoločnú aktivitu, ktorá je pre chlapcov </a:t>
            </a:r>
            <a:r>
              <a:rPr lang="sk-SK" b="0" i="1" u="none" dirty="0"/>
              <a:t>aj </a:t>
            </a:r>
            <a:r>
              <a:rPr lang="sk-SK" b="0" u="none" dirty="0"/>
              <a:t>dievčatá.“</a:t>
            </a:r>
          </a:p>
          <a:p>
            <a:endParaRPr lang="sk-SK" b="1" u="sng" dirty="0"/>
          </a:p>
          <a:p>
            <a:r>
              <a:rPr lang="sk-SK" b="1" u="sng" dirty="0"/>
              <a:t>CIEĽ SNÍMKY:</a:t>
            </a:r>
          </a:p>
          <a:p>
            <a:endParaRPr lang="sk-SK" b="1" u="sng" dirty="0"/>
          </a:p>
          <a:p>
            <a:r>
              <a:rPr lang="sk-SK" sz="1200" kern="1200" dirty="0">
                <a:solidFill>
                  <a:schemeClr val="tx1"/>
                </a:solidFill>
                <a:effectLst/>
                <a:latin typeface="+mn-lt"/>
              </a:rPr>
              <a:t>Na snímkach 9 až 12 ukazujeme</a:t>
            </a:r>
            <a:r>
              <a:rPr lang="sk-SK" dirty="0"/>
              <a:t> </a:t>
            </a:r>
            <a:r>
              <a:rPr lang="sk-SK" sz="1200" kern="1200" dirty="0">
                <a:solidFill>
                  <a:schemeClr val="tx1"/>
                </a:solidFill>
                <a:effectLst/>
                <a:latin typeface="+mn-lt"/>
              </a:rPr>
              <a:t>mladým ľuďom, aké môže byť programovanie zábavné. Naozaj chceme zdôrazniť, že programovanie </a:t>
            </a:r>
            <a:r>
              <a:rPr lang="sk-SK" sz="1200" b="1" kern="1200" dirty="0">
                <a:solidFill>
                  <a:schemeClr val="tx1"/>
                </a:solidFill>
                <a:effectLst/>
                <a:latin typeface="+mn-lt"/>
              </a:rPr>
              <a:t>je</a:t>
            </a:r>
            <a:r>
              <a:rPr lang="sk-SK" sz="1200" kern="1200" dirty="0">
                <a:solidFill>
                  <a:schemeClr val="tx1"/>
                </a:solidFill>
                <a:effectLst/>
                <a:latin typeface="+mn-lt"/>
              </a:rPr>
              <a:t>: </a:t>
            </a:r>
            <a:endParaRPr lang="sk-SK" dirty="0">
              <a:effectLst/>
            </a:endParaRPr>
          </a:p>
          <a:p>
            <a:pPr marL="628650" lvl="1" indent="-171450">
              <a:buFont typeface="Arial"/>
              <a:buChar char="•"/>
            </a:pPr>
            <a:r>
              <a:rPr lang="sk-SK" sz="1200" kern="1200" dirty="0">
                <a:solidFill>
                  <a:schemeClr val="tx1"/>
                </a:solidFill>
                <a:effectLst/>
                <a:latin typeface="+mn-lt"/>
              </a:rPr>
              <a:t>O spolupráci. </a:t>
            </a:r>
            <a:endParaRPr lang="sk-SK" dirty="0">
              <a:effectLst/>
            </a:endParaRPr>
          </a:p>
          <a:p>
            <a:pPr marL="628650" lvl="1" indent="-171450">
              <a:buFont typeface="Arial"/>
              <a:buChar char="•"/>
            </a:pPr>
            <a:r>
              <a:rPr lang="sk-SK" sz="1200" kern="1200" dirty="0">
                <a:solidFill>
                  <a:schemeClr val="tx1"/>
                </a:solidFill>
                <a:effectLst/>
                <a:latin typeface="+mn-lt"/>
              </a:rPr>
              <a:t>Pre každého bez rozdielu pohlavia.</a:t>
            </a:r>
            <a:endParaRPr lang="sk-SK" dirty="0">
              <a:effectLst/>
            </a:endParaRPr>
          </a:p>
          <a:p>
            <a:pPr marL="628650" lvl="1" indent="-171450">
              <a:buFont typeface="Arial"/>
              <a:buChar char="•"/>
            </a:pPr>
            <a:r>
              <a:rPr lang="sk-SK" sz="1200" kern="1200" dirty="0">
                <a:solidFill>
                  <a:schemeClr val="tx1"/>
                </a:solidFill>
                <a:effectLst/>
                <a:latin typeface="+mn-lt"/>
              </a:rPr>
              <a:t>Pre introvertov aj extrovertov. </a:t>
            </a:r>
            <a:endParaRPr lang="sk-SK" dirty="0">
              <a:effectLst/>
            </a:endParaRPr>
          </a:p>
          <a:p>
            <a:pPr marL="628650" lvl="1" indent="-171450">
              <a:buFont typeface="Arial"/>
              <a:buChar char="•"/>
            </a:pPr>
            <a:r>
              <a:rPr lang="sk-SK" sz="1200" kern="1200" dirty="0">
                <a:solidFill>
                  <a:schemeClr val="tx1"/>
                </a:solidFill>
                <a:effectLst/>
                <a:latin typeface="+mn-lt"/>
              </a:rPr>
              <a:t>O riešení problémov. Programovanie v skutočnosti zahŕňa veľmi málo matematiky. </a:t>
            </a:r>
            <a:endParaRPr lang="sk-SK" dirty="0">
              <a:effectLst/>
            </a:endParaRPr>
          </a:p>
          <a:p>
            <a:pPr marL="628650" lvl="1" indent="-171450">
              <a:buFont typeface="Arial"/>
              <a:buChar char="•"/>
            </a:pPr>
            <a:r>
              <a:rPr lang="sk-SK" sz="1200" kern="1200" dirty="0">
                <a:solidFill>
                  <a:schemeClr val="tx1"/>
                </a:solidFill>
                <a:effectLst/>
                <a:latin typeface="+mn-lt"/>
              </a:rPr>
              <a:t>Pre ľudí, ktorí chcú používať počítače, aby sa mohli naplno venovať svojim záujmom. </a:t>
            </a:r>
            <a:endParaRPr lang="sk-SK" dirty="0">
              <a:effectLst/>
            </a:endParaRPr>
          </a:p>
          <a:p>
            <a:endParaRPr lang="sk-SK" b="1" dirty="0"/>
          </a:p>
          <a:p>
            <a:r>
              <a:rPr lang="sk-SK" b="1" u="sng" dirty="0"/>
              <a:t>POKYNY K OBRÁZKU NA TEJTO SNÍMKE:</a:t>
            </a:r>
            <a:endParaRPr lang="sk-SK" sz="1200" u="sng"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rPr>
              <a:t>Ak sa má tento obrázok vymeniť, uistite sa, že nový obrázok spĺňa nasledujúce kritériá: </a:t>
            </a:r>
            <a:endParaRPr lang="sk-SK" dirty="0"/>
          </a:p>
          <a:p>
            <a:pPr marL="628650" lvl="1" indent="-171450">
              <a:buFont typeface="Arial"/>
              <a:buChar char="•"/>
            </a:pPr>
            <a:r>
              <a:rPr lang="sk-SK" sz="1200" kern="1200" dirty="0">
                <a:solidFill>
                  <a:schemeClr val="tx1"/>
                </a:solidFill>
                <a:effectLst/>
                <a:latin typeface="+mn-lt"/>
              </a:rPr>
              <a:t>Zobrazuje dospievajúcu mládež/študentov strednej školy </a:t>
            </a:r>
            <a:endParaRPr lang="sk-SK" dirty="0">
              <a:effectLst/>
            </a:endParaRPr>
          </a:p>
          <a:p>
            <a:pPr marL="628650" lvl="1" indent="-171450">
              <a:buFont typeface="Arial"/>
              <a:buChar char="•"/>
            </a:pPr>
            <a:r>
              <a:rPr lang="sk-SK" sz="1200" kern="1200" dirty="0">
                <a:solidFill>
                  <a:schemeClr val="tx1"/>
                </a:solidFill>
                <a:effectLst/>
                <a:latin typeface="+mn-lt"/>
              </a:rPr>
              <a:t>Zobrazuje účastníkov, ako si užívajú pohodu s technológiami</a:t>
            </a:r>
            <a:endParaRPr lang="sk-SK" dirty="0">
              <a:effectLst/>
            </a:endParaRPr>
          </a:p>
          <a:p>
            <a:pPr marL="628650" lvl="1" indent="-171450">
              <a:buFont typeface="Arial"/>
              <a:buChar char="•"/>
            </a:pPr>
            <a:r>
              <a:rPr lang="sk-SK" sz="1200" kern="1200" dirty="0">
                <a:solidFill>
                  <a:schemeClr val="tx1"/>
                </a:solidFill>
                <a:effectLst/>
                <a:latin typeface="+mn-lt"/>
              </a:rPr>
              <a:t>Zobrazuje skupinu ľudí, nielen jednotlivcov </a:t>
            </a:r>
          </a:p>
          <a:p>
            <a:pPr marL="628650" lvl="1" indent="-171450">
              <a:buFont typeface="Arial"/>
              <a:buChar char="•"/>
            </a:pPr>
            <a:r>
              <a:rPr lang="sk-SK" sz="1200" kern="1200" dirty="0">
                <a:solidFill>
                  <a:schemeClr val="tx1"/>
                </a:solidFill>
                <a:effectLst/>
                <a:latin typeface="+mn-lt"/>
              </a:rPr>
              <a:t>Zobrazuje ženy</a:t>
            </a:r>
            <a:endParaRPr lang="sk-SK" dirty="0">
              <a:effectLst/>
            </a:endParaRPr>
          </a:p>
          <a:p>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endParaRPr lang="sk-SK"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sk-SK"/>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sk-SK" sz="3600" dirty="0">
                <a:solidFill>
                  <a:schemeClr val="bg1"/>
                </a:solidFill>
                <a:latin typeface="Segoe UI Light" panose="020B0502040204020203" pitchFamily="34" charset="0"/>
              </a:rPr>
              <a:t>Víta vás</a:t>
            </a:r>
          </a:p>
          <a:p>
            <a:r>
              <a:rPr lang="sk-SK" sz="3600" dirty="0">
                <a:solidFill>
                  <a:schemeClr val="bg1"/>
                </a:solidFill>
                <a:latin typeface="Segoe UI Light" panose="020B0502040204020203" pitchFamily="34" charset="0"/>
              </a:rPr>
              <a:t>Minecraft Hour of Code</a:t>
            </a:r>
            <a:r>
              <a:rPr lang="sk-SK" sz="3600" baseline="30000" dirty="0">
                <a:solidFill>
                  <a:schemeClr val="bg1"/>
                </a:solidFill>
                <a:latin typeface="Segoe UI Light" panose="020B0502040204020203" pitchFamily="34" charset="0"/>
              </a:rPr>
              <a:t>™</a:t>
            </a:r>
            <a:endParaRPr lang="sk-SK"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sk-SK" dirty="0"/>
              <a:t>Víta vás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sk-SK"/>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lá skupina detí spolupracuje na projekte&#10;" title="Malá skupina detí spolupracuje na projekte"/>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Je to toto.</a:t>
            </a:r>
          </a:p>
        </p:txBody>
      </p:sp>
      <p:sp>
        <p:nvSpPr>
          <p:cNvPr id="4" name="Title 3" hidden="1"/>
          <p:cNvSpPr>
            <a:spLocks noGrp="1"/>
          </p:cNvSpPr>
          <p:nvPr>
            <p:ph type="ctrTitle"/>
          </p:nvPr>
        </p:nvSpPr>
        <p:spPr/>
        <p:txBody>
          <a:bodyPr/>
          <a:lstStyle/>
          <a:p>
            <a:r>
              <a:rPr lang="sk-SK"/>
              <a:t>A toto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sk-SK"/>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5036408" cy="646331"/>
          </a:xfrm>
          <a:prstGeom prst="rect">
            <a:avLst/>
          </a:prstGeom>
        </p:spPr>
        <p:txBody>
          <a:bodyPr wrap="square">
            <a:spAutoFit/>
          </a:bodyPr>
          <a:lstStyle/>
          <a:p>
            <a:r>
              <a:rPr lang="sk-SK" sz="3600" dirty="0">
                <a:solidFill>
                  <a:schemeClr val="bg1"/>
                </a:solidFill>
                <a:latin typeface="Segoe UI Light" panose="020B0502040204020203" pitchFamily="34" charset="0"/>
              </a:rPr>
              <a:t>Programovanie je aj...</a:t>
            </a:r>
          </a:p>
        </p:txBody>
      </p:sp>
      <p:sp>
        <p:nvSpPr>
          <p:cNvPr id="5" name="Title 4" hidden="1"/>
          <p:cNvSpPr>
            <a:spLocks noGrp="1"/>
          </p:cNvSpPr>
          <p:nvPr>
            <p:ph type="ctrTitle"/>
          </p:nvPr>
        </p:nvSpPr>
        <p:spPr/>
        <p:txBody>
          <a:bodyPr/>
          <a:lstStyle/>
          <a:p>
            <a:r>
              <a:rPr lang="sk-SK"/>
              <a:t>Programovanie je aj</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sk-SK"/>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Riešenie problémov</a:t>
            </a:r>
          </a:p>
        </p:txBody>
      </p:sp>
      <p:sp>
        <p:nvSpPr>
          <p:cNvPr id="6" name="Title 5" hidden="1"/>
          <p:cNvSpPr>
            <a:spLocks noGrp="1"/>
          </p:cNvSpPr>
          <p:nvPr>
            <p:ph type="ctrTitle"/>
          </p:nvPr>
        </p:nvSpPr>
        <p:spPr/>
        <p:txBody>
          <a:bodyPr/>
          <a:lstStyle/>
          <a:p>
            <a:r>
              <a:rPr lang="sk-SK"/>
              <a:t>Riešenie problémov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sk-SK"/>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rebné ceruzky" title="Farebné ceruzk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Kreativita</a:t>
            </a:r>
          </a:p>
        </p:txBody>
      </p:sp>
      <p:sp>
        <p:nvSpPr>
          <p:cNvPr id="4" name="Title 3" hidden="1"/>
          <p:cNvSpPr>
            <a:spLocks noGrp="1"/>
          </p:cNvSpPr>
          <p:nvPr>
            <p:ph type="ctrTitle"/>
          </p:nvPr>
        </p:nvSpPr>
        <p:spPr/>
        <p:txBody>
          <a:bodyPr/>
          <a:lstStyle/>
          <a:p>
            <a:r>
              <a:rPr lang="sk-SK"/>
              <a:t>Kreativita</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sk-SK"/>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evčatá, ktoré programujú 2 | autor: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Spolupráca</a:t>
            </a:r>
          </a:p>
        </p:txBody>
      </p:sp>
      <p:sp>
        <p:nvSpPr>
          <p:cNvPr id="9" name="Title 8" hidden="1"/>
          <p:cNvSpPr>
            <a:spLocks noGrp="1"/>
          </p:cNvSpPr>
          <p:nvPr>
            <p:ph type="ctrTitle"/>
          </p:nvPr>
        </p:nvSpPr>
        <p:spPr/>
        <p:txBody>
          <a:bodyPr/>
          <a:lstStyle/>
          <a:p>
            <a:r>
              <a:rPr lang="sk-SK"/>
              <a:t>Spolupráca</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sk-SK"/>
          </a:p>
        </p:txBody>
      </p:sp>
      <p:pic>
        <p:nvPicPr>
          <p:cNvPr id="8" name="Picture 7">
            <a:extLst>
              <a:ext uri="{FF2B5EF4-FFF2-40B4-BE49-F238E27FC236}">
                <a16:creationId xmlns:a16="http://schemas.microsoft.com/office/drawing/2014/main" id="{124FD631-DF2C-407A-8D31-EE1519E15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Otázka</a:t>
            </a:r>
          </a:p>
        </p:txBody>
      </p:sp>
      <p:sp>
        <p:nvSpPr>
          <p:cNvPr id="15" name="Rectangle 14"/>
          <p:cNvSpPr/>
          <p:nvPr/>
        </p:nvSpPr>
        <p:spPr>
          <a:xfrm>
            <a:off x="4816643" y="2041604"/>
            <a:ext cx="4041607" cy="1754327"/>
          </a:xfrm>
          <a:prstGeom prst="rect">
            <a:avLst/>
          </a:prstGeom>
        </p:spPr>
        <p:txBody>
          <a:bodyPr wrap="square">
            <a:spAutoFit/>
          </a:bodyPr>
          <a:lstStyle/>
          <a:p>
            <a:r>
              <a:rPr lang="sk-SK" sz="3600">
                <a:latin typeface="Segoe UI Light" panose="020B0502040204020203" pitchFamily="34" charset="0"/>
              </a:rPr>
              <a:t>Čo vy a vaši priatelia radi robíte? </a:t>
            </a:r>
          </a:p>
        </p:txBody>
      </p:sp>
      <p:sp>
        <p:nvSpPr>
          <p:cNvPr id="3" name="Title 2" hidden="1"/>
          <p:cNvSpPr>
            <a:spLocks noGrp="1"/>
          </p:cNvSpPr>
          <p:nvPr>
            <p:ph type="ctrTitle"/>
          </p:nvPr>
        </p:nvSpPr>
        <p:spPr/>
        <p:txBody>
          <a:bodyPr/>
          <a:lstStyle/>
          <a:p>
            <a:r>
              <a:rPr lang="sk-SK"/>
              <a:t>Čo radi robíte?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sk-SK"/>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skry&#10;" title="Iskr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Oranžovo zvýraznený text „ich môže pomôcť priviesť k životu“ má zdôrazniť posolstvo tejto snímky&#10;" title="Oranžovo zvýraznený text „ich môže pomôcť priviesť k životu“ má zdôrazniť posolstvo tejto snímky"/>
          <p:cNvGrpSpPr/>
          <p:nvPr/>
        </p:nvGrpSpPr>
        <p:grpSpPr>
          <a:xfrm>
            <a:off x="731633" y="2944670"/>
            <a:ext cx="3840480" cy="1427857"/>
            <a:chOff x="642425" y="3078482"/>
            <a:chExt cx="3840480" cy="1427857"/>
          </a:xfrm>
        </p:grpSpPr>
        <p:sp>
          <p:nvSpPr>
            <p:cNvPr id="4" name="TextBox 3"/>
            <p:cNvSpPr txBox="1"/>
            <p:nvPr/>
          </p:nvSpPr>
          <p:spPr>
            <a:xfrm>
              <a:off x="642425" y="3078482"/>
              <a:ext cx="384048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11071"/>
              <a:ext cx="2792151"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40579"/>
              <a:ext cx="146304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914775" cy="2862322"/>
          </a:xfrm>
          <a:prstGeom prst="rect">
            <a:avLst/>
          </a:prstGeom>
        </p:spPr>
        <p:txBody>
          <a:bodyPr wrap="square" anchor="ctr" anchorCtr="0">
            <a:spAutoFit/>
          </a:bodyPr>
          <a:lstStyle/>
          <a:p>
            <a:r>
              <a:rPr lang="sk-SK" sz="3600" dirty="0">
                <a:solidFill>
                  <a:schemeClr val="bg1"/>
                </a:solidFill>
                <a:latin typeface="Segoe UI Light" panose="020B0502040204020203" pitchFamily="34" charset="0"/>
              </a:rPr>
              <a:t>Nech sú vaše záujmy akékoľvek, programovanie ich môže pomôcť priviesť k životu. </a:t>
            </a:r>
          </a:p>
        </p:txBody>
      </p:sp>
      <p:sp>
        <p:nvSpPr>
          <p:cNvPr id="12" name="Title 11" hidden="1"/>
          <p:cNvSpPr>
            <a:spLocks noGrp="1"/>
          </p:cNvSpPr>
          <p:nvPr>
            <p:ph type="ctrTitle"/>
          </p:nvPr>
        </p:nvSpPr>
        <p:spPr/>
        <p:txBody>
          <a:bodyPr/>
          <a:lstStyle/>
          <a:p>
            <a:r>
              <a:rPr lang="sk-SK"/>
              <a:t>Prebuďte svoje záujmy k životu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sk-SK"/>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ladá žena fotografuje&#10;" title="Mladá žena fotografuje"/>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žovo zvýraznený text „aplikovať to, čo sa učíte, na to, čo máte radi“ má zdôrazniť posolstvo tejto snímky&#10;" title="Oranžovo zvýraznený text „aplikovať to, čo sa učíte, na to, čo máte radi“ má zdôrazniť posolstvo tejto snímky"/>
          <p:cNvGrpSpPr/>
          <p:nvPr/>
        </p:nvGrpSpPr>
        <p:grpSpPr>
          <a:xfrm>
            <a:off x="669924" y="3564515"/>
            <a:ext cx="4197351" cy="1167742"/>
            <a:chOff x="669924" y="3397250"/>
            <a:chExt cx="3292476" cy="1167742"/>
          </a:xfrm>
        </p:grpSpPr>
        <p:sp>
          <p:nvSpPr>
            <p:cNvPr id="7" name="TextBox 6" hidden="1"/>
            <p:cNvSpPr txBox="1"/>
            <p:nvPr/>
          </p:nvSpPr>
          <p:spPr>
            <a:xfrm>
              <a:off x="669925" y="3397250"/>
              <a:ext cx="216426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616405"/>
              <a:ext cx="3292476"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199232"/>
              <a:ext cx="1577997"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sk-SK"/>
              <a:t>Použitie získaných poznatkov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sk-SK"/>
          </a:p>
        </p:txBody>
      </p:sp>
      <p:sp>
        <p:nvSpPr>
          <p:cNvPr id="19" name="Rectangle 18">
            <a:extLst>
              <a:ext uri="{FF2B5EF4-FFF2-40B4-BE49-F238E27FC236}">
                <a16:creationId xmlns:a16="http://schemas.microsoft.com/office/drawing/2014/main" id="{3DA4433F-6F51-48C2-9CB7-9FA50740CB13}"/>
              </a:ext>
            </a:extLst>
          </p:cNvPr>
          <p:cNvSpPr/>
          <p:nvPr/>
        </p:nvSpPr>
        <p:spPr>
          <a:xfrm>
            <a:off x="609600" y="878849"/>
            <a:ext cx="4267200" cy="3970318"/>
          </a:xfrm>
          <a:prstGeom prst="rect">
            <a:avLst/>
          </a:prstGeom>
        </p:spPr>
        <p:txBody>
          <a:bodyPr wrap="square" anchor="ctr" anchorCtr="0">
            <a:spAutoFit/>
          </a:bodyPr>
          <a:lstStyle/>
          <a:p>
            <a:r>
              <a:rPr lang="sk-SK" sz="3600" dirty="0">
                <a:solidFill>
                  <a:schemeClr val="bg1"/>
                </a:solidFill>
                <a:latin typeface="Segoe UI Light" panose="020B0502040204020203" pitchFamily="34" charset="0"/>
              </a:rPr>
              <a:t>Kým prechádzate kurzom Minecraft Hour of Code</a:t>
            </a:r>
            <a:r>
              <a:rPr lang="en-US" sz="3600" baseline="30000" dirty="0">
                <a:solidFill>
                  <a:schemeClr val="bg1"/>
                </a:solidFill>
                <a:latin typeface="Segoe UI Light" panose="020B0502040204020203" pitchFamily="34" charset="0"/>
              </a:rPr>
              <a:t>TM</a:t>
            </a:r>
            <a:r>
              <a:rPr lang="sk-SK" sz="3600" dirty="0">
                <a:solidFill>
                  <a:schemeClr val="bg1"/>
                </a:solidFill>
                <a:latin typeface="Segoe UI Light" panose="020B0502040204020203" pitchFamily="34" charset="0"/>
              </a:rPr>
              <a:t>,</a:t>
            </a:r>
          </a:p>
          <a:p>
            <a:r>
              <a:rPr lang="sk-SK" sz="3600" dirty="0">
                <a:solidFill>
                  <a:schemeClr val="bg1"/>
                </a:solidFill>
                <a:latin typeface="Segoe UI Light" panose="020B0502040204020203" pitchFamily="34" charset="0"/>
              </a:rPr>
              <a:t>pamätajte, ako môžete aplikovať to, čo sa učíte, na to, čo máte radi.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dšení, tešiaci sa študenti – 17296178822_cbb6afac3f_b (1).jpg" title="Nadšení, tešiaci sa študenti"/>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sk-SK" sz="3600" dirty="0">
                <a:solidFill>
                  <a:schemeClr val="bg1"/>
                </a:solidFill>
                <a:latin typeface="Segoe UI Light" panose="020B0502040204020203" pitchFamily="34" charset="0"/>
              </a:rPr>
              <a:t>Minecraft</a:t>
            </a:r>
          </a:p>
          <a:p>
            <a:r>
              <a:rPr lang="sk-SK" sz="3600" dirty="0">
                <a:solidFill>
                  <a:schemeClr val="bg1"/>
                </a:solidFill>
                <a:latin typeface="Segoe UI Light" panose="020B0502040204020203" pitchFamily="34" charset="0"/>
              </a:rPr>
              <a:t>Hour of Code™</a:t>
            </a:r>
            <a:r>
              <a:rPr lang="sk-SK" sz="3600" baseline="30000" dirty="0">
                <a:solidFill>
                  <a:schemeClr val="bg1"/>
                </a:solidFill>
                <a:latin typeface="Segoe UI Light" panose="020B0502040204020203" pitchFamily="34" charset="0"/>
              </a:rPr>
              <a:t>:</a:t>
            </a:r>
            <a:r>
              <a:rPr lang="sk-SK" dirty="0"/>
              <a:t> </a:t>
            </a:r>
          </a:p>
          <a:p>
            <a:r>
              <a:rPr lang="sk-SK" sz="3600" dirty="0">
                <a:solidFill>
                  <a:schemeClr val="bg1"/>
                </a:solidFill>
                <a:latin typeface="Segoe UI Light" panose="020B0502040204020203" pitchFamily="34" charset="0"/>
              </a:rPr>
              <a:t>– ako to celé prebieha...</a:t>
            </a:r>
          </a:p>
        </p:txBody>
      </p:sp>
      <p:sp>
        <p:nvSpPr>
          <p:cNvPr id="7" name="Title 6" hidden="1"/>
          <p:cNvSpPr>
            <a:spLocks noGrp="1"/>
          </p:cNvSpPr>
          <p:nvPr>
            <p:ph type="ctrTitle"/>
          </p:nvPr>
        </p:nvSpPr>
        <p:spPr/>
        <p:txBody>
          <a:bodyPr/>
          <a:lstStyle/>
          <a:p>
            <a:r>
              <a:rPr lang="sk-SK"/>
              <a:t>Ako to celé prebieha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sk-SK"/>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81370" cy="1200329"/>
          </a:xfrm>
          <a:prstGeom prst="rect">
            <a:avLst/>
          </a:prstGeom>
        </p:spPr>
        <p:txBody>
          <a:bodyPr wrap="square">
            <a:spAutoFit/>
          </a:bodyPr>
          <a:lstStyle/>
          <a:p>
            <a:r>
              <a:rPr lang="sk-SK" sz="3600" dirty="0">
                <a:solidFill>
                  <a:schemeClr val="bg1"/>
                </a:solidFill>
                <a:latin typeface="Segoe UI Light" panose="020B0502040204020203" pitchFamily="34" charset="0"/>
              </a:rPr>
              <a:t>Minecraft Hour of Code™: </a:t>
            </a:r>
          </a:p>
          <a:p>
            <a:r>
              <a:rPr lang="sk-SK"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sk-SK"/>
              <a:t>Ako to celé prebieha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sk-SK"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sk-SK" sz="3600">
                <a:solidFill>
                  <a:schemeClr val="bg1"/>
                </a:solidFill>
                <a:latin typeface="Segoe UI Light" panose="020B0502040204020203" pitchFamily="34" charset="0"/>
              </a:rPr>
              <a:t>Než začneme, porozprávajme sa o programovaní.</a:t>
            </a:r>
            <a:endParaRPr lang="sk-SK"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sk-SK"/>
              <a:t>Pohovorme si o programovaní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sk-SK"/>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53998"/>
          </a:xfrm>
          <a:prstGeom prst="rect">
            <a:avLst/>
          </a:prstGeom>
        </p:spPr>
        <p:txBody>
          <a:bodyPr wrap="square">
            <a:spAutoFit/>
          </a:bodyPr>
          <a:lstStyle/>
          <a:p>
            <a:pPr algn="ctr"/>
            <a:r>
              <a:rPr lang="sk-SK" sz="3000" dirty="0">
                <a:latin typeface="Segoe UI Light" panose="020B0502040204020203" pitchFamily="34" charset="0"/>
              </a:rPr>
              <a:t>Jednotlivé kurzy nájdete na stránke Code.org/Minecraft</a:t>
            </a:r>
          </a:p>
        </p:txBody>
      </p:sp>
      <p:sp>
        <p:nvSpPr>
          <p:cNvPr id="6" name="Title 5" hidden="1"/>
          <p:cNvSpPr>
            <a:spLocks noGrp="1"/>
          </p:cNvSpPr>
          <p:nvPr>
            <p:ph type="ctrTitle"/>
          </p:nvPr>
        </p:nvSpPr>
        <p:spPr/>
        <p:txBody>
          <a:bodyPr/>
          <a:lstStyle/>
          <a:p>
            <a:r>
              <a:rPr lang="sk-SK"/>
              <a:t>Vyhľadanie kurzu</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sk-SK"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sk-SK" sz="3600">
                <a:solidFill>
                  <a:schemeClr val="bg1"/>
                </a:solidFill>
                <a:latin typeface="Segoe UI Light" panose="020B0502040204020203" pitchFamily="34" charset="0"/>
              </a:rPr>
              <a:t>Zhrnutie</a:t>
            </a:r>
          </a:p>
        </p:txBody>
      </p:sp>
      <p:sp>
        <p:nvSpPr>
          <p:cNvPr id="4" name="Title 3" hidden="1"/>
          <p:cNvSpPr>
            <a:spLocks noGrp="1"/>
          </p:cNvSpPr>
          <p:nvPr>
            <p:ph type="ctrTitle"/>
          </p:nvPr>
        </p:nvSpPr>
        <p:spPr/>
        <p:txBody>
          <a:bodyPr/>
          <a:lstStyle/>
          <a:p>
            <a:r>
              <a:rPr lang="sk-SK"/>
              <a:t>Zhrnutie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sk-SK"/>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Otázka</a:t>
            </a:r>
          </a:p>
        </p:txBody>
      </p:sp>
      <p:sp>
        <p:nvSpPr>
          <p:cNvPr id="15" name="Rectangle 14"/>
          <p:cNvSpPr/>
          <p:nvPr/>
        </p:nvSpPr>
        <p:spPr>
          <a:xfrm>
            <a:off x="4800601" y="1708730"/>
            <a:ext cx="3923269" cy="2308324"/>
          </a:xfrm>
          <a:prstGeom prst="rect">
            <a:avLst/>
          </a:prstGeom>
        </p:spPr>
        <p:txBody>
          <a:bodyPr wrap="square">
            <a:spAutoFit/>
          </a:bodyPr>
          <a:lstStyle/>
          <a:p>
            <a:r>
              <a:rPr lang="sk-SK" sz="3600" dirty="0">
                <a:latin typeface="Segoe UI Light" panose="020B0502040204020203" pitchFamily="34" charset="0"/>
              </a:rPr>
              <a:t>Keď počujete slovo programovanie, </a:t>
            </a:r>
            <a:br>
              <a:rPr lang="en-US" sz="3600" dirty="0">
                <a:latin typeface="Segoe UI Light" panose="020B0502040204020203" pitchFamily="34" charset="0"/>
              </a:rPr>
            </a:br>
            <a:r>
              <a:rPr lang="sk-SK" sz="3600" dirty="0">
                <a:latin typeface="Segoe UI Light" panose="020B0502040204020203" pitchFamily="34" charset="0"/>
              </a:rPr>
              <a:t>čo si o tom myslíte teraz? </a:t>
            </a:r>
          </a:p>
        </p:txBody>
      </p:sp>
      <p:sp>
        <p:nvSpPr>
          <p:cNvPr id="4" name="Title 3" hidden="1"/>
          <p:cNvSpPr>
            <a:spLocks noGrp="1"/>
          </p:cNvSpPr>
          <p:nvPr>
            <p:ph type="ctrTitle"/>
          </p:nvPr>
        </p:nvSpPr>
        <p:spPr/>
        <p:txBody>
          <a:bodyPr/>
          <a:lstStyle/>
          <a:p>
            <a:r>
              <a:rPr lang="sk-SK"/>
              <a:t>Čo si teraz myslíte o programovaní?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sk-SK"/>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Otázka</a:t>
            </a:r>
          </a:p>
        </p:txBody>
      </p:sp>
      <p:sp>
        <p:nvSpPr>
          <p:cNvPr id="15" name="Rectangle 14"/>
          <p:cNvSpPr/>
          <p:nvPr/>
        </p:nvSpPr>
        <p:spPr>
          <a:xfrm>
            <a:off x="4810959" y="326878"/>
            <a:ext cx="3899904" cy="3785652"/>
          </a:xfrm>
          <a:prstGeom prst="rect">
            <a:avLst/>
          </a:prstGeom>
        </p:spPr>
        <p:txBody>
          <a:bodyPr wrap="square">
            <a:spAutoFit/>
          </a:bodyPr>
          <a:lstStyle/>
          <a:p>
            <a:r>
              <a:rPr lang="sk-SK" sz="3600" dirty="0">
                <a:latin typeface="Segoe UI Light" panose="020B0502040204020203" pitchFamily="34" charset="0"/>
              </a:rPr>
              <a:t>Keby ste mali vytvoriť niečo zábavné pre vás a vašich priateľov, čo by to bolo? </a:t>
            </a:r>
          </a:p>
          <a:p>
            <a:r>
              <a:rPr lang="sk-SK"/>
              <a:t> </a:t>
            </a:r>
          </a:p>
          <a:p>
            <a:r>
              <a:rPr lang="sk-SK" sz="1800" dirty="0">
                <a:latin typeface="Segoe UI Light" panose="020B0502040204020203" pitchFamily="34" charset="0"/>
              </a:rPr>
              <a:t>Môže to byť hra, webová lokalita, program, aplikácia – buďte kreatívni! </a:t>
            </a:r>
          </a:p>
        </p:txBody>
      </p:sp>
      <p:sp>
        <p:nvSpPr>
          <p:cNvPr id="4" name="Title 3" hidden="1"/>
          <p:cNvSpPr>
            <a:spLocks noGrp="1"/>
          </p:cNvSpPr>
          <p:nvPr>
            <p:ph type="ctrTitle"/>
          </p:nvPr>
        </p:nvSpPr>
        <p:spPr/>
        <p:txBody>
          <a:bodyPr/>
          <a:lstStyle/>
          <a:p>
            <a:r>
              <a:rPr lang="sk-SK"/>
              <a:t>Čo chcete vytvoriť?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sk-SK"/>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sk-SK" sz="3600" dirty="0">
                <a:solidFill>
                  <a:prstClr val="white"/>
                </a:solidFill>
                <a:latin typeface="Segoe UI Light" panose="020B0502040204020203" pitchFamily="34" charset="0"/>
              </a:rPr>
              <a:t>Čo sa naučíte ďalej? </a:t>
            </a:r>
          </a:p>
          <a:p>
            <a:pPr lvl="0"/>
            <a:r>
              <a:rPr lang="sk-SK" sz="3600" dirty="0">
                <a:solidFill>
                  <a:prstClr val="white"/>
                </a:solidFill>
                <a:latin typeface="Segoe UI Light" panose="020B0502040204020203" pitchFamily="34" charset="0"/>
              </a:rPr>
              <a:t>Nemusí to skončiť týmto kurzom. </a:t>
            </a:r>
          </a:p>
          <a:p>
            <a:pPr lvl="0"/>
            <a:r>
              <a:rPr lang="sk-SK"/>
              <a:t> </a:t>
            </a:r>
          </a:p>
          <a:p>
            <a:pPr lvl="0"/>
            <a:r>
              <a:rPr lang="sk-SK" sz="1800" dirty="0">
                <a:solidFill>
                  <a:prstClr val="white"/>
                </a:solidFill>
                <a:latin typeface="Segoe UI Light" panose="020B0502040204020203" pitchFamily="34" charset="0"/>
              </a:rPr>
              <a:t>Nižšie sú uvedené tipy na oslavu a podporu ďalšieho učenia a zábavy.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sk-SK" sz="2800" dirty="0">
                <a:solidFill>
                  <a:schemeClr val="bg1"/>
                </a:solidFill>
                <a:latin typeface="Segoe UI Light" panose="020B0502040204020203" pitchFamily="34" charset="0"/>
              </a:rPr>
              <a:t>Získajte certifikát.</a:t>
            </a:r>
          </a:p>
        </p:txBody>
      </p:sp>
      <p:sp>
        <p:nvSpPr>
          <p:cNvPr id="57" name="TextBox 56"/>
          <p:cNvSpPr txBox="1"/>
          <p:nvPr/>
        </p:nvSpPr>
        <p:spPr>
          <a:xfrm>
            <a:off x="571489" y="4045631"/>
            <a:ext cx="2206625" cy="1200329"/>
          </a:xfrm>
          <a:prstGeom prst="rect">
            <a:avLst/>
          </a:prstGeom>
          <a:noFill/>
        </p:spPr>
        <p:txBody>
          <a:bodyPr wrap="square" rtlCol="0">
            <a:spAutoFit/>
          </a:bodyPr>
          <a:lstStyle/>
          <a:p>
            <a:r>
              <a:rPr lang="sk-SK" sz="1800" dirty="0">
                <a:solidFill>
                  <a:schemeClr val="bg1"/>
                </a:solidFill>
                <a:latin typeface="Segoe UI Light" panose="020B0502040204020203" pitchFamily="34" charset="0"/>
              </a:rPr>
              <a:t>Gratulujeme! Dokázali ste to! Svoj certifikát nájdete na konci kurzu.</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sk-SK" sz="2800" dirty="0">
                <a:solidFill>
                  <a:schemeClr val="bg1"/>
                </a:solidFill>
                <a:latin typeface="Segoe UI Light" panose="020B0502040204020203" pitchFamily="34" charset="0"/>
              </a:rPr>
              <a:t>Hrajte sa viac.</a:t>
            </a:r>
          </a:p>
        </p:txBody>
      </p:sp>
      <p:sp>
        <p:nvSpPr>
          <p:cNvPr id="53" name="Rectangle 52" descr="&#10;"/>
          <p:cNvSpPr/>
          <p:nvPr/>
        </p:nvSpPr>
        <p:spPr>
          <a:xfrm>
            <a:off x="3051597" y="4051248"/>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k-SK" sz="1800" dirty="0">
                <a:solidFill>
                  <a:schemeClr val="bg1"/>
                </a:solidFill>
                <a:latin typeface="Segoe UI Light" panose="020B0502040204020203" pitchFamily="34" charset="0"/>
              </a:rPr>
              <a:t>Nahrajte svoj kód do hry Minecraft: Education Edition a sledujte, ako sa prejaví v skutočnej hre!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k-SK" dirty="0">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sk-SK" sz="2800" dirty="0">
                <a:solidFill>
                  <a:schemeClr val="bg1"/>
                </a:solidFill>
                <a:latin typeface="Segoe UI Light" panose="020B0502040204020203" pitchFamily="34" charset="0"/>
              </a:rPr>
              <a:t>Učte sa viac.</a:t>
            </a:r>
          </a:p>
        </p:txBody>
      </p:sp>
      <p:sp>
        <p:nvSpPr>
          <p:cNvPr id="55" name="Rectangle 54" descr="&#10;"/>
          <p:cNvSpPr/>
          <p:nvPr/>
        </p:nvSpPr>
        <p:spPr>
          <a:xfrm>
            <a:off x="6018618" y="4045631"/>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k-SK" sz="1800" dirty="0">
                <a:solidFill>
                  <a:schemeClr val="bg1"/>
                </a:solidFill>
                <a:latin typeface="Segoe UI Light" panose="020B0502040204020203" pitchFamily="34" charset="0"/>
              </a:rPr>
              <a:t>Preskúmajte ďalšie zdroje na stránke Microsoft.com/</a:t>
            </a:r>
          </a:p>
          <a:p>
            <a:r>
              <a:rPr lang="sk-SK" sz="1800" dirty="0">
                <a:solidFill>
                  <a:schemeClr val="bg1"/>
                </a:solidFill>
                <a:latin typeface="Segoe UI Light" panose="020B0502040204020203" pitchFamily="34" charset="0"/>
              </a:rPr>
              <a:t>digitalskills</a:t>
            </a:r>
            <a:endParaRPr lang="sk-SK"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sk-SK"/>
              <a:t>Ďalšie kroky</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sk-SK"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kupina chlapcov a dievčat sa pozerá smerom od spoločného prenosného počítača, na ktorom pracujú, aby sa usmiali do fotoaparátu&#10;" title="Skupina chlapcov a dievčat sa pozerá smerom od spoločného prenosného počítača, na ktorom pracujú, aby sa usmiali do fotoaparátu"/>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Ďakujeme, že ste sa zapojili do kurzu&#10;Hour of Code™TM&#10;"/>
          <p:cNvSpPr/>
          <p:nvPr/>
        </p:nvSpPr>
        <p:spPr>
          <a:xfrm>
            <a:off x="437177" y="2244267"/>
            <a:ext cx="7322866" cy="1200329"/>
          </a:xfrm>
          <a:prstGeom prst="rect">
            <a:avLst/>
          </a:prstGeom>
        </p:spPr>
        <p:txBody>
          <a:bodyPr wrap="square">
            <a:spAutoFit/>
          </a:bodyPr>
          <a:lstStyle/>
          <a:p>
            <a:r>
              <a:rPr lang="sk-SK" sz="3600" dirty="0">
                <a:solidFill>
                  <a:schemeClr val="bg1"/>
                </a:solidFill>
                <a:latin typeface="Segoe UI Light" panose="020B0502040204020203" pitchFamily="34" charset="0"/>
              </a:rPr>
              <a:t>Ďakujeme, že ste sa zapojili do kurzu</a:t>
            </a:r>
          </a:p>
          <a:p>
            <a:r>
              <a:rPr lang="sk-SK"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sk-SK"/>
              <a:t>Ďakujeme, že ste sa k nám pripojili!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sk-SK"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80560"/>
            <a:ext cx="8808423" cy="1569660"/>
          </a:xfrm>
          <a:prstGeom prst="rect">
            <a:avLst/>
          </a:prstGeom>
        </p:spPr>
        <p:txBody>
          <a:bodyPr wrap="square">
            <a:spAutoFit/>
          </a:bodyPr>
          <a:lstStyle/>
          <a:p>
            <a:pPr lvl="0">
              <a:defRPr/>
            </a:pPr>
            <a:r>
              <a:rPr lang="sk-SK" sz="1600" dirty="0">
                <a:solidFill>
                  <a:schemeClr val="bg1"/>
                </a:solidFill>
                <a:latin typeface="Segoe UI Light" panose="020B0502040204020203" pitchFamily="34" charset="0"/>
              </a:rPr>
              <a:t>Autorské práva.</a:t>
            </a:r>
            <a:endParaRPr kumimoji="0" lang="sk-SK" sz="1600" b="0" i="0" u="none" strike="noStrike" kern="1200" cap="none" spc="0" normalizeH="0" baseline="0" noProof="0" dirty="0">
              <a:ln>
                <a:noFill/>
              </a:ln>
              <a:solidFill>
                <a:schemeClr val="bg1"/>
              </a:solidFill>
              <a:effectLst/>
              <a:uLnTx/>
              <a:uFillTx/>
              <a:latin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schemeClr val="bg1"/>
                </a:solidFill>
                <a:effectLst/>
                <a:uLnTx/>
                <a:uFillTx/>
                <a:latin typeface="Calibri"/>
              </a:rPr>
              <a:t>© Code.org, 2017. Code.org®, logo CODE a Hour of Code® sú ochranné známky spoločnosti Code.org</a:t>
            </a:r>
            <a:endParaRPr kumimoji="0" lang="sk-S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schemeClr val="bg1"/>
                </a:solidFill>
                <a:effectLst/>
                <a:uLnTx/>
                <a:uFillTx/>
                <a:latin typeface="Calibri"/>
              </a:rPr>
              <a:t>Mojang © 2017. Minecraft je ochranná známka spoločnosti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sk-SK" sz="1600" b="0" i="0" u="none" strike="noStrike" kern="1200" cap="none" spc="0" normalizeH="0" baseline="0" noProof="0" dirty="0">
                <a:ln>
                  <a:noFill/>
                </a:ln>
                <a:solidFill>
                  <a:schemeClr val="bg1"/>
                </a:solidFill>
                <a:effectLst/>
                <a:uLnTx/>
                <a:uFillTx/>
                <a:latin typeface="Calibri"/>
              </a:rPr>
              <a:t>© 2017 Microsoft Corporation. Všetky práva vyhradené.</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sk-S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sk-SK" dirty="0"/>
              <a:t>Víta vás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sk-SK"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Otázka</a:t>
            </a:r>
          </a:p>
        </p:txBody>
      </p:sp>
      <p:sp>
        <p:nvSpPr>
          <p:cNvPr id="15" name="Rectangle 14"/>
          <p:cNvSpPr/>
          <p:nvPr/>
        </p:nvSpPr>
        <p:spPr>
          <a:xfrm>
            <a:off x="4975226" y="1321069"/>
            <a:ext cx="3657599" cy="3416320"/>
          </a:xfrm>
          <a:prstGeom prst="rect">
            <a:avLst/>
          </a:prstGeom>
        </p:spPr>
        <p:txBody>
          <a:bodyPr wrap="square">
            <a:spAutoFit/>
          </a:bodyPr>
          <a:lstStyle/>
          <a:p>
            <a:r>
              <a:rPr lang="sk-SK" sz="3600" dirty="0">
                <a:latin typeface="Segoe UI Light" panose="020B0502040204020203" pitchFamily="34" charset="0"/>
              </a:rPr>
              <a:t>Keď</a:t>
            </a:r>
          </a:p>
          <a:p>
            <a:r>
              <a:rPr lang="sk-SK" sz="3600" dirty="0">
                <a:latin typeface="Segoe UI Light" panose="020B0502040204020203" pitchFamily="34" charset="0"/>
              </a:rPr>
              <a:t>počujete slovo programovanie, čo vám napadne?</a:t>
            </a:r>
          </a:p>
          <a:p>
            <a:r>
              <a:rPr lang="sk-SK" dirty="0"/>
              <a:t> </a:t>
            </a:r>
          </a:p>
          <a:p>
            <a:r>
              <a:rPr lang="sk-SK" sz="1800" dirty="0">
                <a:latin typeface="Segoe UI Light" panose="020B0502040204020203" pitchFamily="34" charset="0"/>
              </a:rPr>
              <a:t>Povedzte to v priebehu 2 minút svojim priateľom a oboznámte so svojím názorom celú skupinu! </a:t>
            </a:r>
            <a:endParaRPr lang="sk-SK"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sk-SK"/>
              <a:t>Čo viete o programovaní?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sk-SK"/>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sk-SK" dirty="0"/>
              <a:t>Video Hour of Code™ od organizácie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sk-SK"/>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 y="0"/>
            <a:ext cx="9116501" cy="5715000"/>
          </a:xfrm>
          <a:prstGeom prst="rect">
            <a:avLst/>
          </a:prstGeom>
        </p:spPr>
      </p:pic>
      <p:sp>
        <p:nvSpPr>
          <p:cNvPr id="6" name="Title 5" hidden="1"/>
          <p:cNvSpPr>
            <a:spLocks noGrp="1"/>
          </p:cNvSpPr>
          <p:nvPr>
            <p:ph type="ctrTitle"/>
          </p:nvPr>
        </p:nvSpPr>
        <p:spPr/>
        <p:txBody>
          <a:bodyPr/>
          <a:lstStyle/>
          <a:p>
            <a:r>
              <a:rPr lang="sk-SK"/>
              <a:t>Toto to nie je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sk-SK"/>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Toto to nie je.</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kupina chlapcov a dievčat sa pozerá smerom od spoločného prenosného počítača, na ktorom pracujú, aby sa usmiali do fotoaparátu&#10;" title="Skupina chlapcov a dievčat sa pozerá smerom od spoločného prenosného počítača, na ktorom pracujú, aby sa usmiali do fotoaparátu"/>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sk-SK" sz="3600" dirty="0">
                <a:solidFill>
                  <a:schemeClr val="bg1"/>
                </a:solidFill>
                <a:latin typeface="Segoe UI Light" panose="020B0502040204020203" pitchFamily="34" charset="0"/>
              </a:rPr>
              <a:t>Môže to byť toto.</a:t>
            </a:r>
          </a:p>
        </p:txBody>
      </p:sp>
      <p:sp>
        <p:nvSpPr>
          <p:cNvPr id="6" name="Title 5" hidden="1"/>
          <p:cNvSpPr>
            <a:spLocks noGrp="1"/>
          </p:cNvSpPr>
          <p:nvPr>
            <p:ph type="ctrTitle"/>
          </p:nvPr>
        </p:nvSpPr>
        <p:spPr/>
        <p:txBody>
          <a:bodyPr/>
          <a:lstStyle/>
          <a:p>
            <a:r>
              <a:rPr lang="sk-SK"/>
              <a:t>A nie je to ani toto.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sk-SK"/>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Je to toto.</a:t>
            </a:r>
          </a:p>
        </p:txBody>
      </p:sp>
      <p:sp>
        <p:nvSpPr>
          <p:cNvPr id="3" name="Title 2" hidden="1"/>
          <p:cNvSpPr>
            <a:spLocks noGrp="1"/>
          </p:cNvSpPr>
          <p:nvPr>
            <p:ph type="ctrTitle"/>
          </p:nvPr>
        </p:nvSpPr>
        <p:spPr/>
        <p:txBody>
          <a:bodyPr/>
          <a:lstStyle/>
          <a:p>
            <a:r>
              <a:rPr lang="sk-SK"/>
              <a:t>Je to toto!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sk-SK"/>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sk-SK" sz="3600">
                <a:solidFill>
                  <a:schemeClr val="bg1"/>
                </a:solidFill>
                <a:latin typeface="Segoe UI Light" panose="020B0502040204020203" pitchFamily="34" charset="0"/>
              </a:rPr>
              <a:t>To bol len žart...</a:t>
            </a:r>
          </a:p>
        </p:txBody>
      </p:sp>
      <p:sp>
        <p:nvSpPr>
          <p:cNvPr id="5" name="Title 4" hidden="1"/>
          <p:cNvSpPr>
            <a:spLocks noGrp="1"/>
          </p:cNvSpPr>
          <p:nvPr>
            <p:ph type="ctrTitle"/>
          </p:nvPr>
        </p:nvSpPr>
        <p:spPr/>
        <p:txBody>
          <a:bodyPr/>
          <a:lstStyle/>
          <a:p>
            <a:r>
              <a:rPr lang="sk-SK"/>
              <a:t>Žartujeme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sk-SK"/>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lapec a dievča spolupracujú na mobilných zariadeniach&#10;" title="Chlapec a dievča spolupracujú na mobilných zariadeniach"/>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sk-SK" sz="3600">
                <a:solidFill>
                  <a:schemeClr val="bg1"/>
                </a:solidFill>
                <a:latin typeface="Segoe UI Light" panose="020B0502040204020203" pitchFamily="34" charset="0"/>
              </a:rPr>
              <a:t>Je to toto.</a:t>
            </a:r>
          </a:p>
        </p:txBody>
      </p:sp>
      <p:sp>
        <p:nvSpPr>
          <p:cNvPr id="4" name="Title 3" hidden="1"/>
          <p:cNvSpPr>
            <a:spLocks noGrp="1"/>
          </p:cNvSpPr>
          <p:nvPr>
            <p:ph type="ctrTitle"/>
          </p:nvPr>
        </p:nvSpPr>
        <p:spPr/>
        <p:txBody>
          <a:bodyPr/>
          <a:lstStyle/>
          <a:p>
            <a:r>
              <a:rPr lang="sk-SK"/>
              <a:t>V skutočnosti je to toto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sk-SK"/>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848</Words>
  <Application>Microsoft Office PowerPoint</Application>
  <PresentationFormat>On-screen Show (16:10)</PresentationFormat>
  <Paragraphs>502</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Víta vás Hour of Code™ </vt:lpstr>
      <vt:lpstr>Pohovorme si o programovaní </vt:lpstr>
      <vt:lpstr>Čo viete o programovaní? </vt:lpstr>
      <vt:lpstr>Video Hour of Code™ od organizácie Code.org </vt:lpstr>
      <vt:lpstr>Toto to nie je</vt:lpstr>
      <vt:lpstr>A nie je to ani toto. </vt:lpstr>
      <vt:lpstr>Je to toto! </vt:lpstr>
      <vt:lpstr>Žartujeme</vt:lpstr>
      <vt:lpstr>V skutočnosti je to toto </vt:lpstr>
      <vt:lpstr>A toto </vt:lpstr>
      <vt:lpstr>Programovanie je aj</vt:lpstr>
      <vt:lpstr>Riešenie problémov </vt:lpstr>
      <vt:lpstr>Kreativita</vt:lpstr>
      <vt:lpstr>Spolupráca</vt:lpstr>
      <vt:lpstr>Čo radi robíte? </vt:lpstr>
      <vt:lpstr>Prebuďte svoje záujmy k životu </vt:lpstr>
      <vt:lpstr>Použitie získaných poznatkov </vt:lpstr>
      <vt:lpstr>Ako to celé prebieha </vt:lpstr>
      <vt:lpstr>Ako to celé prebieha </vt:lpstr>
      <vt:lpstr>Vyhľadanie kurzu</vt:lpstr>
      <vt:lpstr>Zhrnutie</vt:lpstr>
      <vt:lpstr>Čo si teraz myslíte o programovaní? </vt:lpstr>
      <vt:lpstr>Čo chcete vytvoriť? </vt:lpstr>
      <vt:lpstr>Ďalšie kroky</vt:lpstr>
      <vt:lpstr>Ďakujeme, že ste sa k nám pripojili! </vt:lpstr>
      <vt:lpstr>Víta vás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34</cp:revision>
  <dcterms:modified xsi:type="dcterms:W3CDTF">2017-11-02T07:33:04Z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